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8" r:id="rId3"/>
    <p:sldId id="257" r:id="rId4"/>
    <p:sldId id="262" r:id="rId5"/>
    <p:sldId id="327" r:id="rId6"/>
    <p:sldId id="283" r:id="rId7"/>
    <p:sldId id="323" r:id="rId8"/>
    <p:sldId id="263" r:id="rId9"/>
    <p:sldId id="281" r:id="rId10"/>
    <p:sldId id="282" r:id="rId11"/>
    <p:sldId id="264" r:id="rId12"/>
    <p:sldId id="324" r:id="rId13"/>
    <p:sldId id="284" r:id="rId14"/>
    <p:sldId id="285" r:id="rId15"/>
    <p:sldId id="286" r:id="rId16"/>
    <p:sldId id="287" r:id="rId17"/>
    <p:sldId id="325" r:id="rId18"/>
    <p:sldId id="326" r:id="rId19"/>
    <p:sldId id="328" r:id="rId20"/>
    <p:sldId id="329" r:id="rId21"/>
    <p:sldId id="259" r:id="rId22"/>
    <p:sldId id="265" r:id="rId23"/>
    <p:sldId id="289" r:id="rId24"/>
    <p:sldId id="266" r:id="rId25"/>
    <p:sldId id="290" r:id="rId26"/>
    <p:sldId id="291" r:id="rId27"/>
    <p:sldId id="267" r:id="rId28"/>
    <p:sldId id="308" r:id="rId29"/>
    <p:sldId id="260" r:id="rId30"/>
    <p:sldId id="268" r:id="rId31"/>
    <p:sldId id="310" r:id="rId32"/>
    <p:sldId id="330" r:id="rId33"/>
    <p:sldId id="331" r:id="rId34"/>
    <p:sldId id="309" r:id="rId35"/>
    <p:sldId id="311" r:id="rId36"/>
    <p:sldId id="332" r:id="rId37"/>
    <p:sldId id="333" r:id="rId38"/>
    <p:sldId id="312" r:id="rId39"/>
    <p:sldId id="313" r:id="rId40"/>
    <p:sldId id="334" r:id="rId41"/>
    <p:sldId id="315" r:id="rId42"/>
    <p:sldId id="261" r:id="rId43"/>
    <p:sldId id="317" r:id="rId44"/>
    <p:sldId id="320" r:id="rId45"/>
    <p:sldId id="319" r:id="rId46"/>
    <p:sldId id="322"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6"/>
  </p:normalViewPr>
  <p:slideViewPr>
    <p:cSldViewPr snapToGrid="0" snapToObjects="1">
      <p:cViewPr varScale="1">
        <p:scale>
          <a:sx n="67" d="100"/>
          <a:sy n="67" d="100"/>
        </p:scale>
        <p:origin x="620" y="52"/>
      </p:cViewPr>
      <p:guideLst>
        <p:guide orient="horz" pos="2138"/>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46</a:t>
            </a:fld>
            <a:endParaRPr lang="zh-CN" altLang="en-US"/>
          </a:p>
        </p:txBody>
      </p:sp>
    </p:spTree>
    <p:extLst>
      <p:ext uri="{BB962C8B-B14F-4D97-AF65-F5344CB8AC3E}">
        <p14:creationId xmlns:p14="http://schemas.microsoft.com/office/powerpoint/2010/main" val="25588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t>2018/11/4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3" cstate="screen"/>
          <a:srcRect/>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4" cstate="screen"/>
          <a:srcRect t="20800" r="52969"/>
          <a:stretch>
            <a:fillRect/>
          </a:stretch>
        </p:blipFill>
        <p:spPr>
          <a:xfrm>
            <a:off x="-1" y="4114800"/>
            <a:ext cx="6255327" cy="2743200"/>
          </a:xfrm>
          <a:prstGeom prst="rect">
            <a:avLst/>
          </a:prstGeom>
        </p:spPr>
      </p:pic>
      <p:sp>
        <p:nvSpPr>
          <p:cNvPr id="9" name="文本框 8"/>
          <p:cNvSpPr txBox="1"/>
          <p:nvPr/>
        </p:nvSpPr>
        <p:spPr>
          <a:xfrm>
            <a:off x="4772561" y="2406549"/>
            <a:ext cx="2646878" cy="830997"/>
          </a:xfrm>
          <a:prstGeom prst="rect">
            <a:avLst/>
          </a:prstGeom>
          <a:noFill/>
        </p:spPr>
        <p:txBody>
          <a:bodyPr wrap="none" rtlCol="0">
            <a:spAutoFit/>
          </a:bodyPr>
          <a:lstStyle/>
          <a:p>
            <a:pPr algn="ctr"/>
            <a:r>
              <a:rPr lang="zh-CN" altLang="en-US" sz="4800" b="1" cap="all"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界面原型</a:t>
            </a:r>
            <a:endParaRPr kumimoji="1" lang="zh-CN" altLang="en-US" sz="4800"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7116790" y="5457825"/>
            <a:ext cx="4826962" cy="1015663"/>
          </a:xfrm>
          <a:prstGeom prst="rect">
            <a:avLst/>
          </a:prstGeom>
          <a:noFill/>
        </p:spPr>
        <p:txBody>
          <a:bodyPr wrap="none" rtlCol="0">
            <a:spAutoFit/>
          </a:bodyPr>
          <a:lstStyle/>
          <a:p>
            <a:pPr algn="l"/>
            <a:r>
              <a:rPr kumimoji="1" lang="zh-CN" altLang="en-US" sz="2000" dirty="0">
                <a:solidFill>
                  <a:schemeClr val="tx1">
                    <a:lumMod val="75000"/>
                    <a:lumOff val="25000"/>
                  </a:schemeClr>
                </a:solidFill>
              </a:rPr>
              <a:t>汇报人：</a:t>
            </a:r>
            <a:r>
              <a:rPr kumimoji="1" lang="en-US" altLang="zh-CN" sz="2000" dirty="0">
                <a:solidFill>
                  <a:schemeClr val="tx1">
                    <a:lumMod val="75000"/>
                    <a:lumOff val="25000"/>
                  </a:schemeClr>
                </a:solidFill>
              </a:rPr>
              <a:t>G17</a:t>
            </a:r>
            <a:r>
              <a:rPr kumimoji="1" lang="zh-CN" altLang="en-US" sz="2000" dirty="0">
                <a:solidFill>
                  <a:schemeClr val="tx1">
                    <a:lumMod val="75000"/>
                    <a:lumOff val="25000"/>
                  </a:schemeClr>
                </a:solidFill>
              </a:rPr>
              <a:t>    </a:t>
            </a:r>
          </a:p>
          <a:p>
            <a:pPr algn="l"/>
            <a:r>
              <a:rPr lang="zh-CN" altLang="en-US" sz="2000" dirty="0">
                <a:sym typeface="+mn-ea"/>
              </a:rPr>
              <a:t>组长：童欣 </a:t>
            </a:r>
            <a:endParaRPr lang="en-US" altLang="zh-CN" sz="2000" dirty="0">
              <a:solidFill>
                <a:schemeClr val="tx1"/>
              </a:solidFill>
            </a:endParaRPr>
          </a:p>
          <a:p>
            <a:pPr algn="l"/>
            <a:r>
              <a:rPr lang="zh-CN" altLang="en-US" sz="2000" dirty="0">
                <a:sym typeface="+mn-ea"/>
              </a:rPr>
              <a:t>组员：吴自强 陈雅菁 陈婧唯 刘震 张天颖</a:t>
            </a:r>
            <a:endParaRPr kumimoji="1" lang="zh-CN" altLang="en-US" sz="2000" dirty="0">
              <a:solidFill>
                <a:schemeClr val="tx1">
                  <a:lumMod val="75000"/>
                  <a:lumOff val="25000"/>
                </a:schemeClr>
              </a:solidFill>
            </a:endParaRPr>
          </a:p>
        </p:txBody>
      </p:sp>
      <p:pic>
        <p:nvPicPr>
          <p:cNvPr id="3" name="图片 2">
            <a:extLst>
              <a:ext uri="{FF2B5EF4-FFF2-40B4-BE49-F238E27FC236}">
                <a16:creationId xmlns:a16="http://schemas.microsoft.com/office/drawing/2014/main" id="{840E6848-65D3-4A42-9322-48D3E07937BB}"/>
              </a:ext>
            </a:extLst>
          </p:cNvPr>
          <p:cNvPicPr>
            <a:picLocks noChangeAspect="1"/>
          </p:cNvPicPr>
          <p:nvPr/>
        </p:nvPicPr>
        <p:blipFill>
          <a:blip r:embed="rId5"/>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3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3" name="图片 2" descr="V%X[2S[PH8{DM@M_310FN1S"/>
          <p:cNvPicPr>
            <a:picLocks noChangeAspect="1"/>
          </p:cNvPicPr>
          <p:nvPr/>
        </p:nvPicPr>
        <p:blipFill>
          <a:blip r:embed="rId3"/>
          <a:stretch>
            <a:fillRect/>
          </a:stretch>
        </p:blipFill>
        <p:spPr>
          <a:xfrm>
            <a:off x="1066800" y="1792605"/>
            <a:ext cx="10058400" cy="4396740"/>
          </a:xfrm>
          <a:prstGeom prst="rect">
            <a:avLst/>
          </a:prstGeom>
        </p:spPr>
      </p:pic>
      <p:pic>
        <p:nvPicPr>
          <p:cNvPr id="4" name="图片 3">
            <a:extLst>
              <a:ext uri="{FF2B5EF4-FFF2-40B4-BE49-F238E27FC236}">
                <a16:creationId xmlns:a16="http://schemas.microsoft.com/office/drawing/2014/main" id="{4BE38D63-8CBE-45D6-88DB-4833DB5C468F}"/>
              </a:ext>
            </a:extLst>
          </p:cNvPr>
          <p:cNvPicPr>
            <a:picLocks noChangeAspect="1"/>
          </p:cNvPicPr>
          <p:nvPr/>
        </p:nvPicPr>
        <p:blipFill>
          <a:blip r:embed="rId4"/>
          <a:stretch>
            <a:fillRect/>
          </a:stretch>
        </p:blipFill>
        <p:spPr>
          <a:xfrm>
            <a:off x="-1" y="28576"/>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4382" y="658906"/>
            <a:ext cx="5570756" cy="523220"/>
          </a:xfrm>
          <a:prstGeom prst="rect">
            <a:avLst/>
          </a:prstGeom>
          <a:noFill/>
        </p:spPr>
        <p:txBody>
          <a:bodyPr wrap="none" rtlCol="0">
            <a:spAutoFit/>
          </a:bodyPr>
          <a:lstStyle/>
          <a:p>
            <a:pPr algn="l"/>
            <a:r>
              <a:rPr lang="zh-CN" altLang="en-US" sz="2800" b="1" dirty="0">
                <a:sym typeface="+mn-ea"/>
              </a:rPr>
              <a:t>人机交互界面表示模型与设计方法</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3970318"/>
          </a:xfrm>
          <a:prstGeom prst="rect">
            <a:avLst/>
          </a:prstGeom>
          <a:noFill/>
        </p:spPr>
        <p:txBody>
          <a:bodyPr wrap="square" rtlCol="0">
            <a:spAutoFit/>
          </a:bodyPr>
          <a:lstStyle/>
          <a:p>
            <a:pPr lvl="0"/>
            <a:r>
              <a:rPr lang="zh-CN" altLang="zh-CN" sz="3600" dirty="0">
                <a:sym typeface="+mn-ea"/>
              </a:rPr>
              <a:t>行为模型：从</a:t>
            </a:r>
            <a:r>
              <a:rPr lang="zh-CN" altLang="zh-CN" sz="3600" b="1" dirty="0">
                <a:solidFill>
                  <a:srgbClr val="FB581F"/>
                </a:solidFill>
                <a:sym typeface="+mn-ea"/>
              </a:rPr>
              <a:t>用户</a:t>
            </a:r>
            <a:r>
              <a:rPr lang="zh-CN" altLang="zh-CN" sz="3600" dirty="0">
                <a:sym typeface="+mn-ea"/>
              </a:rPr>
              <a:t>和</a:t>
            </a:r>
            <a:r>
              <a:rPr lang="zh-CN" altLang="zh-CN" sz="3600" b="1" dirty="0">
                <a:solidFill>
                  <a:srgbClr val="FB581F"/>
                </a:solidFill>
                <a:sym typeface="+mn-ea"/>
              </a:rPr>
              <a:t>任务</a:t>
            </a:r>
            <a:r>
              <a:rPr lang="zh-CN" altLang="zh-CN" sz="3600" dirty="0">
                <a:sym typeface="+mn-ea"/>
              </a:rPr>
              <a:t>角度描述人机交互界面。</a:t>
            </a:r>
            <a:endParaRPr lang="zh-CN" altLang="zh-CN" sz="3600" dirty="0"/>
          </a:p>
          <a:p>
            <a:pPr lvl="0"/>
            <a:r>
              <a:rPr lang="zh-CN" altLang="zh-CN" sz="3600" dirty="0">
                <a:sym typeface="+mn-ea"/>
              </a:rPr>
              <a:t>如：GOMS模型、LOTOS模型、UAN模型、任务模型</a:t>
            </a:r>
            <a:endParaRPr lang="zh-CN" altLang="zh-CN" sz="3600" dirty="0"/>
          </a:p>
          <a:p>
            <a:pPr lvl="0"/>
            <a:endParaRPr lang="zh-CN" altLang="zh-CN" sz="3600" dirty="0"/>
          </a:p>
          <a:p>
            <a:pPr lvl="0"/>
            <a:r>
              <a:rPr lang="zh-CN" altLang="zh-CN" sz="3600" dirty="0">
                <a:sym typeface="+mn-ea"/>
              </a:rPr>
              <a:t>结构模型：从</a:t>
            </a:r>
            <a:r>
              <a:rPr lang="zh-CN" altLang="zh-CN" sz="3600" b="1" dirty="0">
                <a:solidFill>
                  <a:srgbClr val="FB581F"/>
                </a:solidFill>
                <a:sym typeface="+mn-ea"/>
              </a:rPr>
              <a:t>系统</a:t>
            </a:r>
            <a:r>
              <a:rPr lang="zh-CN" altLang="zh-CN" sz="3600" dirty="0">
                <a:sym typeface="+mn-ea"/>
              </a:rPr>
              <a:t>角度。如，产生式规则</a:t>
            </a:r>
            <a:endParaRPr lang="zh-CN" altLang="zh-CN" sz="3600" dirty="0"/>
          </a:p>
          <a:p>
            <a:pPr lvl="0"/>
            <a:endParaRPr lang="zh-CN" altLang="zh-CN" sz="3600" dirty="0"/>
          </a:p>
          <a:p>
            <a:pPr lvl="0"/>
            <a:r>
              <a:rPr lang="zh-CN" altLang="zh-CN" sz="3600" dirty="0">
                <a:sym typeface="+mn-ea"/>
              </a:rPr>
              <a:t>表现模型：人机交互界面的</a:t>
            </a:r>
            <a:r>
              <a:rPr lang="zh-CN" altLang="zh-CN" sz="3600" b="1" dirty="0">
                <a:solidFill>
                  <a:srgbClr val="FB581F"/>
                </a:solidFill>
                <a:sym typeface="+mn-ea"/>
              </a:rPr>
              <a:t>具体表示方法</a:t>
            </a:r>
          </a:p>
          <a:p>
            <a:pPr lvl="0"/>
            <a:r>
              <a:rPr lang="zh-CN" altLang="zh-CN" sz="3600" b="1" dirty="0">
                <a:solidFill>
                  <a:schemeClr val="tx1"/>
                </a:solidFill>
                <a:sym typeface="+mn-ea"/>
              </a:rPr>
              <a:t>【</a:t>
            </a:r>
            <a:r>
              <a:rPr lang="en-US" altLang="zh-CN" sz="3600" b="1" dirty="0">
                <a:solidFill>
                  <a:schemeClr val="tx1"/>
                </a:solidFill>
                <a:sym typeface="+mn-ea"/>
              </a:rPr>
              <a:t>2</a:t>
            </a:r>
            <a:r>
              <a:rPr lang="zh-CN" altLang="en-US" sz="3600" b="1" dirty="0">
                <a:solidFill>
                  <a:schemeClr val="tx1"/>
                </a:solidFill>
                <a:sym typeface="+mn-ea"/>
              </a:rPr>
              <a:t>】</a:t>
            </a:r>
          </a:p>
        </p:txBody>
      </p:sp>
      <p:pic>
        <p:nvPicPr>
          <p:cNvPr id="13" name="图片 12">
            <a:extLst>
              <a:ext uri="{FF2B5EF4-FFF2-40B4-BE49-F238E27FC236}">
                <a16:creationId xmlns:a16="http://schemas.microsoft.com/office/drawing/2014/main" id="{923A6FF2-A3E4-4182-8CFD-7148FB834DB3}"/>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4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BF8082-8EAF-4F63-882C-48AE5AED5B3C}"/>
              </a:ext>
            </a:extLst>
          </p:cNvPr>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sp>
        <p:nvSpPr>
          <p:cNvPr id="3" name="矩形 2">
            <a:extLst>
              <a:ext uri="{FF2B5EF4-FFF2-40B4-BE49-F238E27FC236}">
                <a16:creationId xmlns:a16="http://schemas.microsoft.com/office/drawing/2014/main" id="{1EE8FE00-C295-436D-B2F4-D847EDC1DCAE}"/>
              </a:ext>
            </a:extLst>
          </p:cNvPr>
          <p:cNvSpPr/>
          <p:nvPr/>
        </p:nvSpPr>
        <p:spPr>
          <a:xfrm>
            <a:off x="1443718" y="1898108"/>
            <a:ext cx="9304564" cy="3785652"/>
          </a:xfrm>
          <a:prstGeom prst="rect">
            <a:avLst/>
          </a:prstGeom>
        </p:spPr>
        <p:txBody>
          <a:bodyPr wrap="square">
            <a:spAutoFit/>
          </a:bodyPr>
          <a:lstStyle/>
          <a:p>
            <a:r>
              <a:rPr lang="zh-CN" altLang="en-US" sz="4000" dirty="0"/>
              <a:t>       可用性是人机交互系统的重要内容，</a:t>
            </a:r>
            <a:r>
              <a:rPr lang="zh-CN" altLang="en-US" sz="4000" dirty="0">
                <a:solidFill>
                  <a:schemeClr val="accent1">
                    <a:lumMod val="75000"/>
                  </a:schemeClr>
                </a:solidFill>
              </a:rPr>
              <a:t>它关系到人机交互能否达到用户期待的目标，以及实现这一目标的效率与便捷性</a:t>
            </a:r>
            <a:r>
              <a:rPr lang="zh-CN" altLang="en-US" sz="4000" dirty="0"/>
              <a:t>。人机交互系统的可用性分析与评估的研究主要涉及到支持可用性的设计原则和可用性的评估方法等。</a:t>
            </a:r>
          </a:p>
        </p:txBody>
      </p:sp>
      <p:pic>
        <p:nvPicPr>
          <p:cNvPr id="4" name="图片 3">
            <a:extLst>
              <a:ext uri="{FF2B5EF4-FFF2-40B4-BE49-F238E27FC236}">
                <a16:creationId xmlns:a16="http://schemas.microsoft.com/office/drawing/2014/main" id="{1EF61B4A-0EC7-40E3-A619-51D2DC8BFD8F}"/>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60421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lstStyle/>
          <a:p>
            <a:pPr lvl="0"/>
            <a:r>
              <a:rPr lang="zh-CN" altLang="zh-CN" sz="3600" dirty="0">
                <a:sym typeface="+mn-ea"/>
              </a:rPr>
              <a:t>图形用户界面设计的一般原则：</a:t>
            </a:r>
            <a:endParaRPr lang="zh-CN" altLang="zh-CN" sz="3600" dirty="0"/>
          </a:p>
          <a:p>
            <a:pPr lvl="0"/>
            <a:endParaRPr lang="zh-CN" altLang="zh-CN" sz="3600" dirty="0"/>
          </a:p>
          <a:p>
            <a:pPr lvl="0"/>
            <a:r>
              <a:rPr lang="zh-CN" altLang="zh-CN" sz="3600" dirty="0">
                <a:sym typeface="+mn-ea"/>
              </a:rPr>
              <a:t>界面：具有</a:t>
            </a:r>
            <a:r>
              <a:rPr lang="zh-CN" altLang="zh-CN" sz="3600" b="1" dirty="0">
                <a:solidFill>
                  <a:srgbClr val="FB581F"/>
                </a:solidFill>
                <a:sym typeface="+mn-ea"/>
              </a:rPr>
              <a:t>一致性、合理划分并高效实用</a:t>
            </a:r>
            <a:r>
              <a:rPr lang="zh-CN" altLang="zh-CN" sz="3600" dirty="0">
                <a:sym typeface="+mn-ea"/>
              </a:rPr>
              <a:t>显示屏幕</a:t>
            </a:r>
            <a:endParaRPr lang="zh-CN" altLang="zh-CN" sz="3600" dirty="0"/>
          </a:p>
          <a:p>
            <a:pPr lvl="0"/>
            <a:endParaRPr lang="zh-CN" altLang="zh-CN" sz="3600" dirty="0"/>
          </a:p>
          <a:p>
            <a:pPr lvl="0"/>
            <a:r>
              <a:rPr lang="zh-CN" altLang="zh-CN" sz="3600" dirty="0">
                <a:sym typeface="+mn-ea"/>
              </a:rPr>
              <a:t>功能：具有</a:t>
            </a:r>
            <a:r>
              <a:rPr lang="zh-CN" altLang="zh-CN" sz="3600" b="1" dirty="0">
                <a:solidFill>
                  <a:srgbClr val="FB581F"/>
                </a:solidFill>
                <a:sym typeface="+mn-ea"/>
              </a:rPr>
              <a:t>快捷方式、提供错误处理功能、提供信息反馈、允许操作可逆</a:t>
            </a:r>
            <a:endParaRPr lang="zh-CN" altLang="zh-CN" sz="3600" b="1" dirty="0">
              <a:solidFill>
                <a:srgbClr val="FB581F"/>
              </a:solidFill>
            </a:endParaRPr>
          </a:p>
          <a:p>
            <a:pPr lvl="0"/>
            <a:endParaRPr lang="zh-CN" altLang="zh-CN" sz="3600" b="1" dirty="0">
              <a:solidFill>
                <a:srgbClr val="FB581F"/>
              </a:solidFill>
            </a:endParaRPr>
          </a:p>
          <a:p>
            <a:pPr lvl="0"/>
            <a:r>
              <a:rPr lang="zh-CN" altLang="zh-CN" sz="3600" dirty="0">
                <a:sym typeface="+mn-ea"/>
              </a:rPr>
              <a:t>用户使用：</a:t>
            </a:r>
            <a:r>
              <a:rPr lang="zh-CN" altLang="zh-CN" sz="3600" b="1" dirty="0">
                <a:solidFill>
                  <a:srgbClr val="FB581F"/>
                </a:solidFill>
                <a:sym typeface="+mn-ea"/>
              </a:rPr>
              <a:t>设计良好的帮助文档</a:t>
            </a:r>
            <a:endParaRPr lang="zh-CN" altLang="zh-CN" sz="3600" b="1" dirty="0">
              <a:solidFill>
                <a:srgbClr val="FB581F"/>
              </a:solidFill>
            </a:endParaRPr>
          </a:p>
          <a:p>
            <a:endParaRPr lang="zh-CN" altLang="en-US" b="1" dirty="0"/>
          </a:p>
          <a:p>
            <a:endParaRPr lang="zh-CN" altLang="en-US"/>
          </a:p>
        </p:txBody>
      </p:sp>
      <p:pic>
        <p:nvPicPr>
          <p:cNvPr id="13" name="图片 12">
            <a:extLst>
              <a:ext uri="{FF2B5EF4-FFF2-40B4-BE49-F238E27FC236}">
                <a16:creationId xmlns:a16="http://schemas.microsoft.com/office/drawing/2014/main" id="{B8B45E52-4E47-47DB-B678-28EAEB761D4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6525" cy="521970"/>
          </a:xfrm>
          <a:prstGeom prst="rect">
            <a:avLst/>
          </a:prstGeom>
          <a:noFill/>
        </p:spPr>
        <p:txBody>
          <a:bodyPr wrap="none" rtlCol="0">
            <a:spAutoFit/>
          </a:bodyPr>
          <a:lstStyle/>
          <a:p>
            <a:pPr algn="l"/>
            <a:r>
              <a:rPr lang="zh-CN" altLang="en-US" sz="2800" b="1" dirty="0">
                <a:latin typeface="+mj-ea"/>
                <a:ea typeface="+mj-ea"/>
                <a:sym typeface="+mn-ea"/>
              </a:rPr>
              <a:t>多通道交互技术</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12" name="矩形 11">
            <a:extLst>
              <a:ext uri="{FF2B5EF4-FFF2-40B4-BE49-F238E27FC236}">
                <a16:creationId xmlns:a16="http://schemas.microsoft.com/office/drawing/2014/main" id="{B4A61D68-6471-4A7C-94BD-F8F3739C9A29}"/>
              </a:ext>
            </a:extLst>
          </p:cNvPr>
          <p:cNvSpPr/>
          <p:nvPr/>
        </p:nvSpPr>
        <p:spPr>
          <a:xfrm>
            <a:off x="842066" y="2266237"/>
            <a:ext cx="10507867" cy="3416320"/>
          </a:xfrm>
          <a:prstGeom prst="rect">
            <a:avLst/>
          </a:prstGeom>
        </p:spPr>
        <p:txBody>
          <a:bodyPr wrap="square">
            <a:spAutoFit/>
          </a:bodyPr>
          <a:lstStyle/>
          <a:p>
            <a:r>
              <a:rPr lang="zh-CN" altLang="en-US" sz="3600" dirty="0"/>
              <a:t>        在多通道交互中，用户可以使用语音、手势、眼神、表情等自然的交互方式与计算机系统进行通信。</a:t>
            </a:r>
            <a:r>
              <a:rPr lang="zh-CN" altLang="en-US" sz="3600" dirty="0">
                <a:solidFill>
                  <a:schemeClr val="accent1">
                    <a:lumMod val="75000"/>
                  </a:schemeClr>
                </a:solidFill>
              </a:rPr>
              <a:t>多通道交互主要研究多通道交互界面的表示模型、多通道交互界面的评估方法以及多通道信息的融合</a:t>
            </a:r>
            <a:r>
              <a:rPr lang="zh-CN" altLang="en-US" sz="3600" dirty="0"/>
              <a:t>等。其中，</a:t>
            </a:r>
            <a:r>
              <a:rPr lang="zh-CN" altLang="en-US" sz="3600" dirty="0">
                <a:solidFill>
                  <a:schemeClr val="accent1">
                    <a:lumMod val="75000"/>
                  </a:schemeClr>
                </a:solidFill>
              </a:rPr>
              <a:t>多通道信息整合</a:t>
            </a:r>
            <a:r>
              <a:rPr lang="zh-CN" altLang="en-US" sz="3600" dirty="0"/>
              <a:t>是多通道用户界面研究的重点和难点。</a:t>
            </a:r>
          </a:p>
        </p:txBody>
      </p:sp>
      <p:pic>
        <p:nvPicPr>
          <p:cNvPr id="14" name="图片 13">
            <a:extLst>
              <a:ext uri="{FF2B5EF4-FFF2-40B4-BE49-F238E27FC236}">
                <a16:creationId xmlns:a16="http://schemas.microsoft.com/office/drawing/2014/main" id="{23398801-C92F-4C35-81D0-1BCC6DB6DF6A}"/>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803098" y="2107161"/>
            <a:ext cx="10946130" cy="3416320"/>
          </a:xfrm>
          <a:prstGeom prst="rect">
            <a:avLst/>
          </a:prstGeom>
          <a:noFill/>
        </p:spPr>
        <p:txBody>
          <a:bodyPr wrap="square" rtlCol="0">
            <a:spAutoFit/>
          </a:bodyPr>
          <a:lstStyle/>
          <a:p>
            <a:pPr lvl="0"/>
            <a:r>
              <a:rPr lang="zh-CN" altLang="en-US" sz="3600" dirty="0">
                <a:sym typeface="+mn-ea"/>
              </a:rPr>
              <a:t>       智能用户界面的最终目标是使人机交互和人－人交互一样自然、方便。上下文感知、眼动跟踪、手势识别、三维输入、语音识别、表情识别、手写识别、自然语言理解等都是认知与智能用户界面需要解决的重要问题。</a:t>
            </a:r>
            <a:endParaRPr lang="zh-CN" altLang="zh-CN" sz="36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CCACBF12-93B0-4F0D-AAB6-EE6C859C3F1D}"/>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6313" y="558598"/>
            <a:ext cx="1210589" cy="707886"/>
          </a:xfrm>
          <a:prstGeom prst="rect">
            <a:avLst/>
          </a:prstGeom>
          <a:noFill/>
        </p:spPr>
        <p:txBody>
          <a:bodyPr wrap="none" rtlCol="0">
            <a:spAutoFit/>
          </a:bodyPr>
          <a:lstStyle/>
          <a:p>
            <a:pPr algn="ctr"/>
            <a:r>
              <a:rPr lang="zh-CN" altLang="en-US" sz="4000" b="1" dirty="0">
                <a:latin typeface="+mj-ea"/>
                <a:ea typeface="+mj-ea"/>
                <a:sym typeface="+mn-ea"/>
              </a:rPr>
              <a:t>群件</a:t>
            </a:r>
            <a:endParaRPr kumimoji="1" lang="zh-CN" altLang="en-US" sz="40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4315"/>
          </a:xfrm>
          <a:prstGeom prst="rect">
            <a:avLst/>
          </a:prstGeom>
          <a:noFill/>
        </p:spPr>
        <p:txBody>
          <a:bodyPr wrap="square" rtlCol="0">
            <a:spAutoFit/>
          </a:bodyPr>
          <a:lstStyle/>
          <a:p>
            <a:pPr lvl="0"/>
            <a:r>
              <a:rPr lang="en-US" altLang="zh-CN" sz="3600" dirty="0"/>
              <a:t>      </a:t>
            </a:r>
            <a:r>
              <a:rPr lang="zh-CN" altLang="zh-CN" sz="3600" dirty="0"/>
              <a:t>群件是指帮助群组协同工作的计算机支持的协作环境，</a:t>
            </a:r>
            <a:r>
              <a:rPr lang="zh-CN" altLang="zh-CN" sz="3600" dirty="0">
                <a:solidFill>
                  <a:schemeClr val="accent1">
                    <a:lumMod val="75000"/>
                  </a:schemeClr>
                </a:solidFill>
              </a:rPr>
              <a:t>主要涉及个人或群组间的信息传递、群组中的信息共享、业务过程自动化与协调，以及人和过程之间的交互活动</a:t>
            </a:r>
            <a:r>
              <a:rPr lang="zh-CN" altLang="zh-CN" sz="3600" dirty="0"/>
              <a:t>等。目前与人机交互技术相关的研究主要包括：群件系统的体系结构、计算机支持交流与共享信息的方式、交流中的决策支持工具、应用程序共享以及同步实现方法等内容。</a:t>
            </a:r>
            <a:endParaRPr lang="zh-CN" altLang="zh-CN" sz="60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74C6E067-B314-47CD-BBEC-7E51E47B663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279889-88E1-4EC3-B726-17353728F0E1}"/>
              </a:ext>
            </a:extLst>
          </p:cNvPr>
          <p:cNvSpPr/>
          <p:nvPr/>
        </p:nvSpPr>
        <p:spPr>
          <a:xfrm>
            <a:off x="5339647" y="599106"/>
            <a:ext cx="2056973" cy="646331"/>
          </a:xfrm>
          <a:prstGeom prst="rect">
            <a:avLst/>
          </a:prstGeom>
        </p:spPr>
        <p:txBody>
          <a:bodyPr wrap="none">
            <a:spAutoFit/>
          </a:bodyPr>
          <a:lstStyle/>
          <a:p>
            <a:r>
              <a:rPr lang="en-US" altLang="zh-CN" sz="3600" kern="0" dirty="0">
                <a:solidFill>
                  <a:srgbClr val="333333"/>
                </a:solidFill>
                <a:latin typeface="Arial" panose="020B0604020202020204" pitchFamily="34" charset="0"/>
                <a:ea typeface="宋体" panose="02010600030101010101" pitchFamily="2" charset="-122"/>
              </a:rPr>
              <a:t>Web</a:t>
            </a:r>
            <a:r>
              <a:rPr lang="zh-CN" altLang="zh-CN" sz="36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600" dirty="0"/>
          </a:p>
        </p:txBody>
      </p:sp>
      <p:sp>
        <p:nvSpPr>
          <p:cNvPr id="3" name="矩形 2">
            <a:extLst>
              <a:ext uri="{FF2B5EF4-FFF2-40B4-BE49-F238E27FC236}">
                <a16:creationId xmlns:a16="http://schemas.microsoft.com/office/drawing/2014/main" id="{7D0149B0-5F86-405D-B195-0FA922F83C61}"/>
              </a:ext>
            </a:extLst>
          </p:cNvPr>
          <p:cNvSpPr/>
          <p:nvPr/>
        </p:nvSpPr>
        <p:spPr>
          <a:xfrm>
            <a:off x="1334855" y="2673421"/>
            <a:ext cx="9522289" cy="2308324"/>
          </a:xfrm>
          <a:prstGeom prst="rect">
            <a:avLst/>
          </a:prstGeom>
        </p:spPr>
        <p:txBody>
          <a:bodyPr wrap="square">
            <a:spAutoFit/>
          </a:bodyPr>
          <a:lstStyle/>
          <a:p>
            <a:r>
              <a:rPr lang="zh-CN" altLang="en-US" sz="3600" dirty="0"/>
              <a:t>       重点研究</a:t>
            </a:r>
            <a:r>
              <a:rPr lang="en-US" altLang="zh-CN" sz="3600" dirty="0"/>
              <a:t>Web</a:t>
            </a:r>
            <a:r>
              <a:rPr lang="zh-CN" altLang="en-US" sz="3600" dirty="0"/>
              <a:t>界面的信息交互模型和结构，</a:t>
            </a:r>
            <a:r>
              <a:rPr lang="en-US" altLang="zh-CN" sz="3600" dirty="0"/>
              <a:t>Web</a:t>
            </a:r>
            <a:r>
              <a:rPr lang="zh-CN" altLang="en-US" sz="3600" dirty="0"/>
              <a:t>界面设计的基本思想和原则，</a:t>
            </a:r>
            <a:r>
              <a:rPr lang="en-US" altLang="zh-CN" sz="3600" dirty="0"/>
              <a:t>Web</a:t>
            </a:r>
            <a:r>
              <a:rPr lang="zh-CN" altLang="en-US" sz="3600" dirty="0"/>
              <a:t>界面设计的工具和技术，以及</a:t>
            </a:r>
            <a:r>
              <a:rPr lang="en-US" altLang="zh-CN" sz="3600" dirty="0"/>
              <a:t>Web</a:t>
            </a:r>
            <a:r>
              <a:rPr lang="zh-CN" altLang="en-US" sz="3600" dirty="0"/>
              <a:t>界面设计的可用性分析与评估方法等内容。</a:t>
            </a:r>
          </a:p>
        </p:txBody>
      </p:sp>
      <p:pic>
        <p:nvPicPr>
          <p:cNvPr id="4" name="图片 3">
            <a:extLst>
              <a:ext uri="{FF2B5EF4-FFF2-40B4-BE49-F238E27FC236}">
                <a16:creationId xmlns:a16="http://schemas.microsoft.com/office/drawing/2014/main" id="{E9669F09-D314-4ACD-97A7-66C71462C550}"/>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560440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39AE59-2C1A-4E09-820A-1409361A1B2C}"/>
              </a:ext>
            </a:extLst>
          </p:cNvPr>
          <p:cNvSpPr/>
          <p:nvPr/>
        </p:nvSpPr>
        <p:spPr>
          <a:xfrm>
            <a:off x="4772561" y="648091"/>
            <a:ext cx="2646878"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移动界面</a:t>
            </a:r>
            <a:r>
              <a:rPr lang="zh-CN" altLang="zh-CN" sz="32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200" dirty="0"/>
          </a:p>
        </p:txBody>
      </p:sp>
      <p:sp>
        <p:nvSpPr>
          <p:cNvPr id="3" name="矩形 2">
            <a:extLst>
              <a:ext uri="{FF2B5EF4-FFF2-40B4-BE49-F238E27FC236}">
                <a16:creationId xmlns:a16="http://schemas.microsoft.com/office/drawing/2014/main" id="{652B3AB4-5064-46BC-BDC9-FB9E6BA40EA8}"/>
              </a:ext>
            </a:extLst>
          </p:cNvPr>
          <p:cNvSpPr/>
          <p:nvPr/>
        </p:nvSpPr>
        <p:spPr>
          <a:xfrm>
            <a:off x="587829" y="2274838"/>
            <a:ext cx="10923813" cy="4031873"/>
          </a:xfrm>
          <a:prstGeom prst="rect">
            <a:avLst/>
          </a:prstGeom>
        </p:spPr>
        <p:txBody>
          <a:bodyPr wrap="square">
            <a:spAutoFit/>
          </a:bodyPr>
          <a:lstStyle/>
          <a:p>
            <a:r>
              <a:rPr lang="zh-CN" altLang="en-US" sz="3200" dirty="0"/>
              <a:t>        移动计算（</a:t>
            </a:r>
            <a:r>
              <a:rPr lang="en-US" altLang="zh-CN" sz="3200" dirty="0"/>
              <a:t>Mobile Computing</a:t>
            </a:r>
            <a:r>
              <a:rPr lang="zh-CN" altLang="en-US" sz="3200" dirty="0"/>
              <a:t>）、无处不在计算（</a:t>
            </a:r>
            <a:r>
              <a:rPr lang="en-US" altLang="zh-CN" sz="3200" dirty="0"/>
              <a:t>Ubiquitous Computing</a:t>
            </a:r>
            <a:r>
              <a:rPr lang="zh-CN" altLang="en-US" sz="3200" dirty="0"/>
              <a:t>）等对人机交互技术提出了更高的要求，面向移动应用的界面设计问题已成为人机交互技术研究的一个重要应用领域。</a:t>
            </a:r>
            <a:r>
              <a:rPr lang="zh-CN" altLang="en-US" sz="3200" dirty="0">
                <a:solidFill>
                  <a:schemeClr val="accent1">
                    <a:lumMod val="75000"/>
                  </a:schemeClr>
                </a:solidFill>
              </a:rPr>
              <a:t>针对移动设备的便携性、位置不固定性和计算能力有限性以及无线网络的低带宽高延迟等诸多的限制，研究移动界面的设计方法，移动界面可用性与评估原则，移动界面导航技术，以及移动界面的实现技术和开发工具</a:t>
            </a:r>
            <a:r>
              <a:rPr lang="zh-CN" altLang="en-US" sz="3200" dirty="0"/>
              <a:t>，是当前的人机交互技术的研究热点之一。</a:t>
            </a:r>
          </a:p>
        </p:txBody>
      </p:sp>
      <p:pic>
        <p:nvPicPr>
          <p:cNvPr id="4" name="图片 3">
            <a:extLst>
              <a:ext uri="{FF2B5EF4-FFF2-40B4-BE49-F238E27FC236}">
                <a16:creationId xmlns:a16="http://schemas.microsoft.com/office/drawing/2014/main" id="{5F1474E1-907D-404B-B54C-840E967D22BD}"/>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4331224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FF70B4-73F3-44BA-B4D0-B6464E2C0FA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5F532AC6-A1FC-4FB0-BF00-AA5400574C5D}"/>
              </a:ext>
            </a:extLst>
          </p:cNvPr>
          <p:cNvSpPr/>
          <p:nvPr/>
        </p:nvSpPr>
        <p:spPr>
          <a:xfrm>
            <a:off x="830035" y="1940396"/>
            <a:ext cx="10531929" cy="4524315"/>
          </a:xfrm>
          <a:prstGeom prst="rect">
            <a:avLst/>
          </a:prstGeom>
        </p:spPr>
        <p:txBody>
          <a:bodyPr wrap="square">
            <a:spAutoFit/>
          </a:bodyPr>
          <a:lstStyle/>
          <a:p>
            <a:r>
              <a:rPr lang="zh-CN" altLang="en-US" sz="3200" dirty="0"/>
              <a:t>人机交互技术领域热点技术的应用潜力已经开始展现，比如智能手机配备的地理空间跟踪技术，应用于可穿戴式计算机、隐身技术、浸入式游戏等的动作识别技术，应用于虚拟现实、遥控机器人及远程医疗等的触觉交互技术，应用于呼叫路由、家庭自动化及语音拨号等场合的语音识别技术，对于有语言障碍的人士的无声语音识别，应用于广告、网站、产品目录、杂志效用测试的眼动跟踪技术，针对有语言和行动障碍人开发的“意念轮椅”采用的基于脑电波的人机界面技术等。</a:t>
            </a:r>
          </a:p>
        </p:txBody>
      </p:sp>
      <p:pic>
        <p:nvPicPr>
          <p:cNvPr id="4" name="图片 3">
            <a:extLst>
              <a:ext uri="{FF2B5EF4-FFF2-40B4-BE49-F238E27FC236}">
                <a16:creationId xmlns:a16="http://schemas.microsoft.com/office/drawing/2014/main" id="{3ED3F143-68DD-4E67-9D84-969AACECB053}"/>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464050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1"/>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方正正中黑简体" panose="02000000000000000000" pitchFamily="2" charset="-122"/>
                  <a:ea typeface="方正正中黑简体" panose="02000000000000000000" pitchFamily="2" charset="-122"/>
                </a:rPr>
                <a:t>目录</a:t>
              </a:r>
              <a:r>
                <a:rPr lang="zh-CN" altLang="en-US" sz="2400" b="1" dirty="0"/>
                <a:t> </a:t>
              </a:r>
              <a:r>
                <a:rPr lang="en-US" altLang="zh-CN" sz="2400" b="1" dirty="0"/>
                <a:t>/</a:t>
              </a:r>
              <a:r>
                <a:rPr lang="en-US" altLang="zh-CN" sz="2300" dirty="0"/>
                <a:t>CONTENTS</a:t>
              </a:r>
              <a:endParaRPr lang="zh-CN" altLang="en-US" sz="2300" dirty="0"/>
            </a:p>
          </p:txBody>
        </p:sp>
      </p:grpSp>
      <p:sp>
        <p:nvSpPr>
          <p:cNvPr id="6" name="椭圆 5"/>
          <p:cNvSpPr/>
          <p:nvPr/>
        </p:nvSpPr>
        <p:spPr>
          <a:xfrm>
            <a:off x="843550" y="2474227"/>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7" name="椭圆 6"/>
          <p:cNvSpPr/>
          <p:nvPr/>
        </p:nvSpPr>
        <p:spPr>
          <a:xfrm>
            <a:off x="321167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2</a:t>
            </a:r>
            <a:endParaRPr lang="zh-CN" altLang="en-US" sz="1500" b="1" dirty="0">
              <a:solidFill>
                <a:prstClr val="white"/>
              </a:solidFill>
              <a:latin typeface="微软雅黑" panose="020B0503020204020204" charset="-122"/>
              <a:ea typeface="微软雅黑" panose="020B0503020204020204" charset="-122"/>
            </a:endParaRPr>
          </a:p>
        </p:txBody>
      </p:sp>
      <p:sp>
        <p:nvSpPr>
          <p:cNvPr id="8" name="椭圆 7"/>
          <p:cNvSpPr/>
          <p:nvPr/>
        </p:nvSpPr>
        <p:spPr>
          <a:xfrm>
            <a:off x="5487722" y="2681237"/>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3</a:t>
            </a:r>
            <a:endParaRPr lang="zh-CN" altLang="en-US" sz="1500" b="1" dirty="0">
              <a:solidFill>
                <a:prstClr val="white"/>
              </a:solidFill>
              <a:latin typeface="微软雅黑" panose="020B0503020204020204" charset="-122"/>
              <a:ea typeface="微软雅黑" panose="020B0503020204020204" charset="-122"/>
            </a:endParaRPr>
          </a:p>
        </p:txBody>
      </p:sp>
      <p:sp>
        <p:nvSpPr>
          <p:cNvPr id="9" name="椭圆 8"/>
          <p:cNvSpPr/>
          <p:nvPr/>
        </p:nvSpPr>
        <p:spPr>
          <a:xfrm>
            <a:off x="7763770" y="314749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10" name="直接连接符 21"/>
          <p:cNvCxnSpPr/>
          <p:nvPr/>
        </p:nvCxnSpPr>
        <p:spPr>
          <a:xfrm>
            <a:off x="2431532" y="307013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p:nvPr/>
        </p:nvCxnSpPr>
        <p:spPr>
          <a:xfrm flipV="1">
            <a:off x="4706945" y="341621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6982994"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8871" y="4176625"/>
            <a:ext cx="2444111" cy="307340"/>
          </a:xfrm>
          <a:prstGeom prst="rect">
            <a:avLst/>
          </a:prstGeom>
        </p:spPr>
        <p:txBody>
          <a:bodyPr wrap="square" lIns="0" tIns="0" rIns="0" bIns="0">
            <a:spAutoFit/>
          </a:bodyPr>
          <a:lstStyle/>
          <a:p>
            <a:pPr algn="ct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人机交互</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3331418" y="2681891"/>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界面原型</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4773119" y="4258194"/>
            <a:ext cx="2444111" cy="307340"/>
          </a:xfrm>
          <a:prstGeom prst="rect">
            <a:avLst/>
          </a:prstGeom>
        </p:spPr>
        <p:txBody>
          <a:bodyPr wrap="square" lIns="0" tIns="0" rIns="0" bIns="0">
            <a:spAutoFit/>
          </a:bodyPr>
          <a:lstStyle/>
          <a:p>
            <a:pPr fontAlgn="auto">
              <a:spcBef>
                <a:spcPts val="0"/>
              </a:spcBef>
              <a:spcAft>
                <a:spcPts val="0"/>
              </a:spcAft>
              <a:defRPr/>
            </a:pPr>
            <a:r>
              <a:rPr lang="en-US" altLang="zh-CN" sz="2000" dirty="0">
                <a:solidFill>
                  <a:schemeClr val="accent1"/>
                </a:solidFill>
                <a:latin typeface="Franklin Gothic Medium" panose="020B0603020102020204" pitchFamily="34" charset="0"/>
                <a:ea typeface="微软雅黑" panose="020B0503020204020204" charset="-122"/>
                <a:sym typeface="+mn-ea"/>
              </a:rPr>
              <a:t>	</a:t>
            </a:r>
            <a:r>
              <a:rPr lang="zh-CN" altLang="en-US" sz="2000" dirty="0">
                <a:solidFill>
                  <a:schemeClr val="accent1"/>
                </a:solidFill>
                <a:latin typeface="Franklin Gothic Medium" panose="020B0603020102020204" pitchFamily="34" charset="0"/>
                <a:ea typeface="微软雅黑" panose="020B0503020204020204" charset="-122"/>
                <a:sym typeface="+mn-ea"/>
              </a:rPr>
              <a:t>设计工具</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2" name="矩形 21"/>
          <p:cNvSpPr/>
          <p:nvPr/>
        </p:nvSpPr>
        <p:spPr>
          <a:xfrm>
            <a:off x="7902016" y="2840622"/>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参考文献</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cxnSp>
        <p:nvCxnSpPr>
          <p:cNvPr id="3" name="直接连接符 22"/>
          <p:cNvCxnSpPr/>
          <p:nvPr/>
        </p:nvCxnSpPr>
        <p:spPr>
          <a:xfrm flipV="1">
            <a:off x="9258625" y="348479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039402" y="268187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5</a:t>
            </a:r>
            <a:endParaRPr lang="zh-CN" altLang="en-US" sz="1500" b="1" dirty="0">
              <a:solidFill>
                <a:prstClr val="white"/>
              </a:solidFill>
              <a:latin typeface="微软雅黑" panose="020B0503020204020204" charset="-122"/>
              <a:ea typeface="微软雅黑" panose="020B0503020204020204" charset="-122"/>
            </a:endParaRPr>
          </a:p>
        </p:txBody>
      </p:sp>
      <p:sp>
        <p:nvSpPr>
          <p:cNvPr id="24" name="文本框 23"/>
          <p:cNvSpPr txBox="1"/>
          <p:nvPr/>
        </p:nvSpPr>
        <p:spPr>
          <a:xfrm>
            <a:off x="10193020" y="4258310"/>
            <a:ext cx="1194435" cy="368300"/>
          </a:xfrm>
          <a:prstGeom prst="rect">
            <a:avLst/>
          </a:prstGeom>
          <a:noFill/>
        </p:spPr>
        <p:txBody>
          <a:bodyPr wrap="square" rtlCol="0">
            <a:spAutoFit/>
          </a:bodyPr>
          <a:lstStyle/>
          <a:p>
            <a:r>
              <a:rPr lang="zh-CN" altLang="en-US">
                <a:solidFill>
                  <a:schemeClr val="accent2"/>
                </a:solidFill>
              </a:rPr>
              <a:t>小组分工</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childTnLst>
                          </p:cTn>
                        </p:par>
                        <p:par>
                          <p:cTn id="59" fill="hold">
                            <p:stCondLst>
                              <p:cond delay="3500"/>
                            </p:stCondLst>
                            <p:childTnLst>
                              <p:par>
                                <p:cTn id="60" presetID="25"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5" dur="1000" fill="hold"/>
                                        <p:tgtEl>
                                          <p:spTgt spid="18"/>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8"/>
                                        </p:tgtEl>
                                      </p:cBhvr>
                                    </p:animEffect>
                                  </p:childTnLst>
                                </p:cTn>
                              </p:par>
                            </p:childTnLst>
                          </p:cTn>
                        </p:par>
                        <p:par>
                          <p:cTn id="70" fill="hold">
                            <p:stCondLst>
                              <p:cond delay="4500"/>
                            </p:stCondLst>
                            <p:childTnLst>
                              <p:par>
                                <p:cTn id="71" presetID="25"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6" dur="1000" fill="hold"/>
                                        <p:tgtEl>
                                          <p:spTgt spid="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0"/>
                                        </p:tgtEl>
                                      </p:cBhvr>
                                    </p:animEffect>
                                  </p:childTnLst>
                                </p:cTn>
                              </p:par>
                            </p:childTnLst>
                          </p:cTn>
                        </p:par>
                        <p:par>
                          <p:cTn id="81" fill="hold">
                            <p:stCondLst>
                              <p:cond delay="5500"/>
                            </p:stCondLst>
                            <p:childTnLst>
                              <p:par>
                                <p:cTn id="82" presetID="25"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87" dur="1000" fill="hold"/>
                                        <p:tgtEl>
                                          <p:spTgt spid="22"/>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par>
                          <p:cTn id="95" fill="hold">
                            <p:stCondLst>
                              <p:cond delay="6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6" grpId="0" bldLvl="0" animBg="1"/>
      <p:bldP spid="7" grpId="0" bldLvl="0" animBg="1"/>
      <p:bldP spid="8" grpId="0" bldLvl="0" animBg="1"/>
      <p:bldP spid="9" grpId="0" bldLvl="0" animBg="1"/>
      <p:bldP spid="16" grpId="0"/>
      <p:bldP spid="18" grpId="0"/>
      <p:bldP spid="20" grpId="0"/>
      <p:bldP spid="22"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47BFCD-5D3C-4CE7-A6AA-73FED9609F3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01715618-A805-4589-B9EF-74C03E1EA1CE}"/>
              </a:ext>
            </a:extLst>
          </p:cNvPr>
          <p:cNvSpPr/>
          <p:nvPr/>
        </p:nvSpPr>
        <p:spPr>
          <a:xfrm>
            <a:off x="832757" y="2136339"/>
            <a:ext cx="11119757" cy="4031873"/>
          </a:xfrm>
          <a:prstGeom prst="rect">
            <a:avLst/>
          </a:prstGeom>
        </p:spPr>
        <p:txBody>
          <a:bodyPr wrap="square">
            <a:spAutoFit/>
          </a:bodyPr>
          <a:lstStyle/>
          <a:p>
            <a:r>
              <a:rPr lang="zh-CN" altLang="en-US" sz="3200" dirty="0"/>
              <a:t>人机交互解决方案供应商不断地推出各种创新技术，如，指纹识别技术，侧边滑动指纹识别技术  ，压力触控技术等。热点技术的应用开发是机遇也是挑战，基于视觉的手势识别率低，实时性差，需要研究各种算法来改善识别的精度和速度，眼睛虹膜、掌纹、笔迹、步态、语音、唇读、人脸、</a:t>
            </a:r>
            <a:r>
              <a:rPr lang="en-US" altLang="zh-CN" sz="3200" dirty="0"/>
              <a:t>DNA</a:t>
            </a:r>
            <a:r>
              <a:rPr lang="zh-CN" altLang="en-US" sz="3200" dirty="0"/>
              <a:t>等人类特征的研发应用也正受到关注， 多通道的整合也是人机交互的热点，另外，与“无所不在的计算”、“云计算”等相关技术的融合与促进也需要继续探索。</a:t>
            </a:r>
          </a:p>
        </p:txBody>
      </p:sp>
      <p:pic>
        <p:nvPicPr>
          <p:cNvPr id="4" name="图片 3">
            <a:extLst>
              <a:ext uri="{FF2B5EF4-FFF2-40B4-BE49-F238E27FC236}">
                <a16:creationId xmlns:a16="http://schemas.microsoft.com/office/drawing/2014/main" id="{C1A4CB8D-516F-497D-88B3-EF383970930A}"/>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3317536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067A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2</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界面原型</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2C3BB883-0A6F-454A-85FF-2E7C634AF05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dirty="0">
                <a:sym typeface="+mn-ea"/>
              </a:rPr>
              <a:t>界面原型概念</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246245"/>
          </a:xfrm>
          <a:prstGeom prst="rect">
            <a:avLst/>
          </a:prstGeom>
          <a:noFill/>
        </p:spPr>
        <p:txBody>
          <a:bodyPr wrap="square" rtlCol="0">
            <a:spAutoFit/>
          </a:bodyPr>
          <a:lstStyle/>
          <a:p>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界面原型就是在需求分析阶段</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完成用 例过程中</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或者完成用例后进行设计</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协助需求分析。</a:t>
            </a:r>
            <a:endPar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2800" dirty="0">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界面原型是需求的一种呈现方式，是当下沟通需求的主要方式；可视化是它的一大优势，好处在于将文字需求转化成图形界面，直观地让各参与方（市场</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运营、程序猿、</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UI</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3</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a:t>
            </a:r>
            <a:endParaRPr lang="zh-CN" altLang="en-US" dirty="0">
              <a:latin typeface="宋体" panose="02010600030101010101" pitchFamily="2" charset="-122"/>
              <a:ea typeface="宋体" panose="02010600030101010101" pitchFamily="2" charset="-122"/>
            </a:endParaRPr>
          </a:p>
          <a:p>
            <a:endParaRPr lang="zh-CN" altLang="en-US" dirty="0"/>
          </a:p>
        </p:txBody>
      </p:sp>
      <p:pic>
        <p:nvPicPr>
          <p:cNvPr id="9" name="图片 8">
            <a:extLst>
              <a:ext uri="{FF2B5EF4-FFF2-40B4-BE49-F238E27FC236}">
                <a16:creationId xmlns:a16="http://schemas.microsoft.com/office/drawing/2014/main" id="{D5407DCC-1B9E-49F7-94A8-8953C715DA55}"/>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界面原型类别</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955203"/>
          </a:xfrm>
          <a:prstGeom prst="rect">
            <a:avLst/>
          </a:prstGeom>
          <a:noFill/>
        </p:spPr>
        <p:txBody>
          <a:bodyPr wrap="square" rtlCol="0">
            <a:spAutoFit/>
          </a:bodyPr>
          <a:lstStyle/>
          <a:p>
            <a:endParaRPr lang="en-US" altLang="zh-CN" sz="2800" dirty="0">
              <a:solidFill>
                <a:schemeClr val="accent1">
                  <a:lumMod val="75000"/>
                </a:schemeClr>
              </a:solidFill>
            </a:endParaRPr>
          </a:p>
          <a:p>
            <a:endParaRPr lang="en-US" altLang="zh-CN" sz="2800" b="1" dirty="0">
              <a:solidFill>
                <a:schemeClr val="accent1">
                  <a:lumMod val="75000"/>
                </a:schemeClr>
              </a:solidFill>
            </a:endParaRPr>
          </a:p>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en-US" altLang="zh-CN" sz="2800" b="1" dirty="0">
              <a:sym typeface="+mn-ea"/>
            </a:endParaRPr>
          </a:p>
          <a:p>
            <a:endParaRPr lang="en-US" altLang="zh-CN" sz="2800" b="1" dirty="0">
              <a:solidFill>
                <a:srgbClr val="FF3300"/>
              </a:solidFill>
              <a:sym typeface="+mn-ea"/>
            </a:endParaRPr>
          </a:p>
          <a:p>
            <a:endParaRPr lang="en-US" altLang="zh-CN" sz="2800" b="1" dirty="0">
              <a:solidFill>
                <a:srgbClr val="FF3300"/>
              </a:solidFill>
              <a:sym typeface="+mn-ea"/>
            </a:endParaRPr>
          </a:p>
          <a:p>
            <a:endParaRPr lang="en-US" altLang="zh-CN" sz="2800" b="1" dirty="0">
              <a:solidFill>
                <a:srgbClr val="FF3300"/>
              </a:solidFill>
              <a:sym typeface="+mn-ea"/>
            </a:endParaRPr>
          </a:p>
          <a:p>
            <a:r>
              <a:rPr lang="zh-CN" altLang="en-US" sz="2800" b="1" dirty="0">
                <a:solidFill>
                  <a:srgbClr val="FF3300"/>
                </a:solidFill>
                <a:sym typeface="+mn-ea"/>
              </a:rPr>
              <a:t>高保真原型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endParaRPr lang="en-US" altLang="zh-CN" sz="2800" b="1" dirty="0"/>
          </a:p>
          <a:p>
            <a:endParaRPr lang="en-US" altLang="zh-CN" sz="2800" b="1" dirty="0">
              <a:solidFill>
                <a:schemeClr val="accent1">
                  <a:lumMod val="75000"/>
                </a:schemeClr>
              </a:solidFill>
            </a:endParaRPr>
          </a:p>
          <a:p>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034484F0-003E-4A5F-B7E9-18A97A6B0E45}"/>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808480" cy="521970"/>
          </a:xfrm>
          <a:prstGeom prst="rect">
            <a:avLst/>
          </a:prstGeom>
          <a:noFill/>
        </p:spPr>
        <p:txBody>
          <a:bodyPr wrap="none" rtlCol="0">
            <a:spAutoFit/>
          </a:bodyPr>
          <a:lstStyle/>
          <a:p>
            <a:r>
              <a:rPr kumimoji="1" lang="en-US" altLang="zh-CN" sz="2800" dirty="0">
                <a:solidFill>
                  <a:schemeClr val="tx1"/>
                </a:solidFill>
              </a:rPr>
              <a:t>	</a:t>
            </a:r>
            <a:r>
              <a:rPr kumimoji="1" lang="zh-CN" altLang="en-US" sz="2800" dirty="0">
                <a:solidFill>
                  <a:schemeClr val="tx1"/>
                </a:solidFill>
              </a:rPr>
              <a:t>选择</a:t>
            </a:r>
          </a:p>
        </p:txBody>
      </p:sp>
      <p:sp>
        <p:nvSpPr>
          <p:cNvPr id="108" name="TextBox 8"/>
          <p:cNvSpPr txBox="1"/>
          <p:nvPr/>
        </p:nvSpPr>
        <p:spPr>
          <a:xfrm>
            <a:off x="1271270" y="2124075"/>
            <a:ext cx="9357995" cy="3815080"/>
          </a:xfrm>
          <a:prstGeom prst="rect">
            <a:avLst/>
          </a:prstGeom>
          <a:noFill/>
        </p:spPr>
        <p:txBody>
          <a:bodyPr wrap="square" rtlCol="0">
            <a:spAutoFit/>
          </a:bodyPr>
          <a:lstStyle/>
          <a:p>
            <a:r>
              <a:rPr lang="zh-CN" altLang="en-US" sz="3200" dirty="0"/>
              <a:t>       由于制作高保真的原型无论是时间还是成本都相对较高。所以大部分情况下，我们还是以制作低保真原型为主。虽说是低保真原型，但也并不意味着产品原型所有部分都去粗枝大叶的去做。</a:t>
            </a:r>
            <a:r>
              <a:rPr lang="zh-CN" altLang="en-US" sz="3200" dirty="0">
                <a:solidFill>
                  <a:srgbClr val="FF0000"/>
                </a:solidFill>
              </a:rPr>
              <a:t>核心关键部分还是需要制作</a:t>
            </a:r>
            <a:r>
              <a:rPr lang="zh-CN" altLang="en-US" sz="3200" b="1" dirty="0">
                <a:solidFill>
                  <a:srgbClr val="FF0000"/>
                </a:solidFill>
              </a:rPr>
              <a:t>高保真</a:t>
            </a:r>
            <a:r>
              <a:rPr lang="zh-CN" altLang="en-US" sz="3200" dirty="0">
                <a:solidFill>
                  <a:srgbClr val="FF0000"/>
                </a:solidFill>
              </a:rPr>
              <a:t>的原型。</a:t>
            </a:r>
            <a:r>
              <a:rPr lang="zh-CN" altLang="en-US" sz="3200" dirty="0"/>
              <a:t>推荐一种在保真度和时间、成本之间折中的原型</a:t>
            </a:r>
            <a:r>
              <a:rPr lang="en-US" altLang="zh-CN" sz="3200" dirty="0"/>
              <a:t>——</a:t>
            </a:r>
            <a:r>
              <a:rPr lang="en-US" altLang="zh-CN" sz="3200" b="1" dirty="0">
                <a:solidFill>
                  <a:srgbClr val="FF0000"/>
                </a:solidFill>
              </a:rPr>
              <a:t>T</a:t>
            </a:r>
            <a:r>
              <a:rPr lang="zh-CN" altLang="en-US" sz="3200" b="1" dirty="0">
                <a:solidFill>
                  <a:srgbClr val="FF0000"/>
                </a:solidFill>
              </a:rPr>
              <a:t>原型</a:t>
            </a:r>
            <a:r>
              <a:rPr lang="zh-CN" altLang="en-US" sz="3200" dirty="0"/>
              <a:t>。将原型拆分为水平原型和垂直原型两个纬度去制作。</a:t>
            </a:r>
          </a:p>
          <a:p>
            <a:endParaRPr lang="zh-CN" altLang="en-US" dirty="0"/>
          </a:p>
        </p:txBody>
      </p:sp>
      <p:pic>
        <p:nvPicPr>
          <p:cNvPr id="109" name="图片 108">
            <a:extLst>
              <a:ext uri="{FF2B5EF4-FFF2-40B4-BE49-F238E27FC236}">
                <a16:creationId xmlns:a16="http://schemas.microsoft.com/office/drawing/2014/main" id="{3C6173E2-1207-4941-8C80-17A827A7E4A7}"/>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界面设计准则</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4523105"/>
          </a:xfrm>
          <a:prstGeom prst="rect">
            <a:avLst/>
          </a:prstGeom>
          <a:noFill/>
        </p:spPr>
        <p:txBody>
          <a:bodyPr wrap="square" rtlCol="0">
            <a:spAutoFit/>
          </a:bodyPr>
          <a:lstStyle/>
          <a:p>
            <a:r>
              <a:rPr lang="en-US" altLang="zh-CN" sz="2800" dirty="0">
                <a:solidFill>
                  <a:srgbClr val="FF0000"/>
                </a:solidFill>
                <a:sym typeface="+mn-ea"/>
              </a:rPr>
              <a:t>1.</a:t>
            </a:r>
            <a:r>
              <a:rPr lang="zh-CN" altLang="en-US" sz="2800" dirty="0">
                <a:solidFill>
                  <a:srgbClr val="FF0000"/>
                </a:solidFill>
                <a:sym typeface="+mn-ea"/>
              </a:rPr>
              <a:t>从用户的角度出发，深入了解用户的习惯与需求</a:t>
            </a:r>
            <a:endParaRPr lang="zh-CN" altLang="en-US" sz="2800" dirty="0">
              <a:solidFill>
                <a:srgbClr val="FF0000"/>
              </a:solidFill>
            </a:endParaRPr>
          </a:p>
          <a:p>
            <a:r>
              <a:rPr lang="en-US" altLang="zh-CN" sz="2800" dirty="0">
                <a:sym typeface="+mn-ea"/>
              </a:rPr>
              <a:t>2.</a:t>
            </a:r>
            <a:r>
              <a:rPr lang="zh-CN" altLang="en-US" sz="2800" dirty="0">
                <a:sym typeface="+mn-ea"/>
              </a:rPr>
              <a:t>保持一致性</a:t>
            </a:r>
            <a:endParaRPr lang="zh-CN" altLang="en-US" sz="2800" dirty="0"/>
          </a:p>
          <a:p>
            <a:r>
              <a:rPr lang="en-US" altLang="zh-CN" sz="2800" dirty="0">
                <a:sym typeface="+mn-ea"/>
              </a:rPr>
              <a:t>3.</a:t>
            </a:r>
            <a:r>
              <a:rPr lang="zh-CN" altLang="en-US" sz="2800" dirty="0">
                <a:sym typeface="+mn-ea"/>
              </a:rPr>
              <a:t>运用视觉等级降低界面和操作复杂性，引导用户操作</a:t>
            </a:r>
            <a:endParaRPr lang="zh-CN" altLang="en-US" sz="2800" dirty="0"/>
          </a:p>
          <a:p>
            <a:r>
              <a:rPr lang="en-US" altLang="zh-CN" sz="2800" dirty="0">
                <a:sym typeface="+mn-ea"/>
              </a:rPr>
              <a:t>4.</a:t>
            </a:r>
            <a:r>
              <a:rPr lang="zh-CN" altLang="en-US" sz="2800" dirty="0">
                <a:sym typeface="+mn-ea"/>
              </a:rPr>
              <a:t>及时的提示，使用户明确目前的状态或者操作，防止用户出错</a:t>
            </a:r>
            <a:endParaRPr lang="zh-CN" altLang="en-US" sz="2800" dirty="0"/>
          </a:p>
          <a:p>
            <a:r>
              <a:rPr lang="en-US" altLang="zh-CN" sz="2800" dirty="0">
                <a:sym typeface="+mn-ea"/>
              </a:rPr>
              <a:t>5.</a:t>
            </a:r>
            <a:r>
              <a:rPr lang="zh-CN" altLang="en-US" sz="2800" dirty="0">
                <a:sym typeface="+mn-ea"/>
              </a:rPr>
              <a:t>允许用户犯错</a:t>
            </a:r>
            <a:endParaRPr lang="zh-CN" altLang="en-US" sz="2800" dirty="0"/>
          </a:p>
          <a:p>
            <a:r>
              <a:rPr lang="en-US" altLang="zh-CN" sz="2800" dirty="0">
                <a:sym typeface="+mn-ea"/>
              </a:rPr>
              <a:t>6.</a:t>
            </a:r>
            <a:r>
              <a:rPr lang="zh-CN" altLang="en-US" sz="2800" dirty="0">
                <a:sym typeface="+mn-ea"/>
              </a:rPr>
              <a:t>提供快捷菜单，支持快捷键</a:t>
            </a:r>
            <a:endParaRPr lang="zh-CN" altLang="en-US" sz="2800" dirty="0"/>
          </a:p>
          <a:p>
            <a:r>
              <a:rPr lang="en-US" altLang="zh-CN" sz="2800" dirty="0">
                <a:solidFill>
                  <a:srgbClr val="FF0000"/>
                </a:solidFill>
                <a:sym typeface="+mn-ea"/>
              </a:rPr>
              <a:t>7.</a:t>
            </a:r>
            <a:r>
              <a:rPr lang="zh-CN" altLang="en-US" sz="2800" dirty="0">
                <a:solidFill>
                  <a:srgbClr val="FF0000"/>
                </a:solidFill>
                <a:sym typeface="+mn-ea"/>
              </a:rPr>
              <a:t>使用用户的语言，而不是技术术语</a:t>
            </a:r>
            <a:endParaRPr lang="zh-CN" altLang="en-US" sz="2800" dirty="0">
              <a:solidFill>
                <a:srgbClr val="FF0000"/>
              </a:solidFill>
            </a:endParaRPr>
          </a:p>
          <a:p>
            <a:r>
              <a:rPr lang="en-US" altLang="zh-CN" sz="2800" dirty="0">
                <a:sym typeface="+mn-ea"/>
              </a:rPr>
              <a:t>8.</a:t>
            </a:r>
            <a:r>
              <a:rPr lang="zh-CN" altLang="en-US" sz="2800" dirty="0">
                <a:sym typeface="+mn-ea"/>
              </a:rPr>
              <a:t>保持简洁，实用易用才是王道</a:t>
            </a:r>
            <a:endParaRPr lang="zh-CN" altLang="en-US" sz="2800" dirty="0"/>
          </a:p>
          <a:p>
            <a:r>
              <a:rPr lang="en-US" altLang="zh-CN" sz="2800" dirty="0">
                <a:sym typeface="+mn-ea"/>
              </a:rPr>
              <a:t>9.</a:t>
            </a:r>
            <a:r>
              <a:rPr lang="zh-CN" altLang="en-US" sz="2800" dirty="0">
                <a:sym typeface="+mn-ea"/>
              </a:rPr>
              <a:t>重视可用性测试，不断改进设计</a:t>
            </a:r>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A6C3367A-AFD4-4FC8-8431-9256C0347A9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a:sym typeface="+mn-ea"/>
              </a:rPr>
              <a:t>界面设计流程</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3230245"/>
          </a:xfrm>
          <a:prstGeom prst="rect">
            <a:avLst/>
          </a:prstGeom>
          <a:noFill/>
        </p:spPr>
        <p:txBody>
          <a:bodyPr wrap="square" rtlCol="0">
            <a:spAutoFit/>
          </a:bodyPr>
          <a:lstStyle/>
          <a:p>
            <a:r>
              <a:rPr lang="zh-CN" altLang="en-US" sz="2800" dirty="0">
                <a:sym typeface="+mn-ea"/>
              </a:rPr>
              <a:t>1.</a:t>
            </a:r>
            <a:r>
              <a:rPr lang="zh-CN" altLang="en-US" sz="2800" dirty="0">
                <a:solidFill>
                  <a:srgbClr val="FF3300"/>
                </a:solidFill>
                <a:sym typeface="+mn-ea"/>
              </a:rPr>
              <a:t>策略层</a:t>
            </a:r>
            <a:r>
              <a:rPr lang="zh-CN" altLang="en-US" sz="2800" dirty="0">
                <a:sym typeface="+mn-ea"/>
              </a:rPr>
              <a:t>，定义产品使命、价值、目标人群</a:t>
            </a:r>
            <a:endParaRPr lang="zh-CN" altLang="en-US" sz="2800" dirty="0"/>
          </a:p>
          <a:p>
            <a:r>
              <a:rPr lang="zh-CN" altLang="en-US" sz="2800" dirty="0">
                <a:sym typeface="+mn-ea"/>
              </a:rPr>
              <a:t>2.</a:t>
            </a:r>
            <a:r>
              <a:rPr lang="zh-CN" altLang="en-US" sz="2800" dirty="0">
                <a:solidFill>
                  <a:srgbClr val="FF3300"/>
                </a:solidFill>
                <a:sym typeface="+mn-ea"/>
              </a:rPr>
              <a:t>愿景/功能层</a:t>
            </a:r>
            <a:r>
              <a:rPr lang="zh-CN" altLang="en-US" sz="2800" dirty="0">
                <a:sym typeface="+mn-ea"/>
              </a:rPr>
              <a:t>：定义核心场景、功能列表</a:t>
            </a:r>
            <a:endParaRPr lang="zh-CN" altLang="en-US" sz="2800" dirty="0"/>
          </a:p>
          <a:p>
            <a:r>
              <a:rPr lang="zh-CN" altLang="en-US" sz="2800" dirty="0">
                <a:sym typeface="+mn-ea"/>
              </a:rPr>
              <a:t>3.</a:t>
            </a:r>
            <a:r>
              <a:rPr lang="zh-CN" altLang="en-US" sz="2800" dirty="0">
                <a:solidFill>
                  <a:srgbClr val="FF3300"/>
                </a:solidFill>
                <a:sym typeface="+mn-ea"/>
              </a:rPr>
              <a:t>结构层</a:t>
            </a:r>
            <a:r>
              <a:rPr lang="zh-CN" altLang="en-US" sz="2800" dirty="0">
                <a:sym typeface="+mn-ea"/>
              </a:rPr>
              <a:t>：做流程图、信息架构，确定主导航、主菜单</a:t>
            </a:r>
            <a:endParaRPr lang="zh-CN" altLang="en-US" sz="2800" dirty="0"/>
          </a:p>
          <a:p>
            <a:r>
              <a:rPr lang="zh-CN" altLang="en-US" sz="2800" dirty="0">
                <a:sym typeface="+mn-ea"/>
              </a:rPr>
              <a:t>4.</a:t>
            </a:r>
            <a:r>
              <a:rPr lang="zh-CN" altLang="en-US" sz="2800" dirty="0">
                <a:solidFill>
                  <a:srgbClr val="FF3300"/>
                </a:solidFill>
                <a:sym typeface="+mn-ea"/>
              </a:rPr>
              <a:t>框架层</a:t>
            </a:r>
            <a:r>
              <a:rPr lang="zh-CN" altLang="en-US" sz="2800" dirty="0">
                <a:sym typeface="+mn-ea"/>
              </a:rPr>
              <a:t>：梳理每一个主界面的内容、布局</a:t>
            </a:r>
            <a:endParaRPr lang="zh-CN" altLang="en-US" sz="2800" dirty="0"/>
          </a:p>
          <a:p>
            <a:r>
              <a:rPr lang="zh-CN" altLang="en-US" sz="2800" dirty="0">
                <a:sym typeface="+mn-ea"/>
              </a:rPr>
              <a:t>5.</a:t>
            </a:r>
            <a:r>
              <a:rPr lang="zh-CN" altLang="en-US" sz="2800" dirty="0">
                <a:solidFill>
                  <a:srgbClr val="FF3300"/>
                </a:solidFill>
                <a:sym typeface="+mn-ea"/>
              </a:rPr>
              <a:t>表现层</a:t>
            </a:r>
            <a:r>
              <a:rPr lang="zh-CN" altLang="en-US" sz="2800" dirty="0">
                <a:sym typeface="+mn-ea"/>
              </a:rPr>
              <a:t>：视觉设计，涉及图标、配色、切图。</a:t>
            </a:r>
            <a:endParaRPr lang="zh-CN" altLang="en-US" sz="2800" dirty="0"/>
          </a:p>
          <a:p>
            <a:endParaRPr lang="zh-CN" altLang="en-US" sz="2800" b="1" dirty="0"/>
          </a:p>
          <a:p>
            <a:endParaRPr lang="zh-CN" altLang="en-US" dirty="0"/>
          </a:p>
          <a:p>
            <a:endParaRPr lang="zh-CN" altLang="en-US"/>
          </a:p>
        </p:txBody>
      </p:sp>
      <p:pic>
        <p:nvPicPr>
          <p:cNvPr id="9" name="图片 8">
            <a:extLst>
              <a:ext uri="{FF2B5EF4-FFF2-40B4-BE49-F238E27FC236}">
                <a16:creationId xmlns:a16="http://schemas.microsoft.com/office/drawing/2014/main" id="{D2CA1B96-25ED-4E35-952B-1580C3E2387C}"/>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a:sym typeface="+mn-ea"/>
              </a:rPr>
              <a:t>界面原型设计流程</a:t>
            </a:r>
            <a:endParaRPr kumimoji="1" lang="zh-CN" altLang="en-US" sz="2800" dirty="0">
              <a:solidFill>
                <a:schemeClr val="bg1"/>
              </a:solidFill>
            </a:endParaRPr>
          </a:p>
        </p:txBody>
      </p:sp>
      <p:grpSp>
        <p:nvGrpSpPr>
          <p:cNvPr id="27" name="组 26"/>
          <p:cNvGrpSpPr/>
          <p:nvPr/>
        </p:nvGrpSpPr>
        <p:grpSpPr>
          <a:xfrm>
            <a:off x="4188254" y="2307076"/>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5" cstate="screen">
              <a:biLevel thresh="25000"/>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6">
              <a:biLevel thresh="25000"/>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7" cstate="screen">
              <a:biLevel thresh="25000"/>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8" cstate="screen">
              <a:biLevel thresh="25000"/>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9">
              <a:biLevel thresh="25000"/>
            </a:blip>
            <a:stretch>
              <a:fillRect/>
            </a:stretch>
          </p:blipFill>
          <p:spPr>
            <a:xfrm>
              <a:off x="6268631" y="2400233"/>
              <a:ext cx="877402" cy="877402"/>
            </a:xfrm>
            <a:prstGeom prst="rect">
              <a:avLst/>
            </a:prstGeom>
          </p:spPr>
        </p:pic>
      </p:grpSp>
      <p:sp>
        <p:nvSpPr>
          <p:cNvPr id="15" name="矩形 14"/>
          <p:cNvSpPr/>
          <p:nvPr/>
        </p:nvSpPr>
        <p:spPr>
          <a:xfrm>
            <a:off x="7244615" y="263840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altLang="zh-CN" sz="1600" b="1" dirty="0">
                <a:solidFill>
                  <a:schemeClr val="tx1">
                    <a:lumMod val="50000"/>
                    <a:lumOff val="50000"/>
                  </a:schemeClr>
                </a:solidFill>
                <a:latin typeface="微软雅黑" panose="020B0503020204020204" charset="-122"/>
                <a:ea typeface="微软雅黑" panose="020B0503020204020204" charset="-122"/>
              </a:rPr>
              <a:t>4.</a:t>
            </a:r>
            <a:r>
              <a:rPr lang="zh-CN" altLang="en-US" sz="1600">
                <a:latin typeface="微软雅黑" panose="020B0503020204020204" charset="-122"/>
                <a:ea typeface="微软雅黑" panose="020B0503020204020204" charset="-122"/>
                <a:sym typeface="+mn-ea"/>
              </a:rPr>
              <a:t>全部界面线框图</a:t>
            </a:r>
            <a:endParaRPr lang="zh-CN" altLang="en-US" sz="1600">
              <a:latin typeface="微软雅黑" panose="020B0503020204020204" charset="-122"/>
              <a:ea typeface="微软雅黑" panose="020B0503020204020204" charset="-122"/>
            </a:endParaRPr>
          </a:p>
          <a:p>
            <a:pPr algn="just" defTabSz="1624965" fontAlgn="base">
              <a:lnSpc>
                <a:spcPts val="2135"/>
              </a:lnSpc>
              <a:spcBef>
                <a:spcPct val="0"/>
              </a:spcBef>
              <a:spcAft>
                <a:spcPct val="0"/>
              </a:spcAft>
            </a:pP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7845544" y="377632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sym typeface="+mn-ea"/>
              </a:rPr>
              <a:t>可动原型</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244773" y="504125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6.</a:t>
            </a:r>
            <a:r>
              <a:rPr lang="zh-CN" altLang="en-US" sz="1600">
                <a:latin typeface="微软雅黑" panose="020B0503020204020204" charset="-122"/>
                <a:ea typeface="微软雅黑" panose="020B0503020204020204" charset="-122"/>
                <a:sym typeface="+mn-ea"/>
              </a:rPr>
              <a:t>全部界面视觉设计</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2523239" y="5041388"/>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3.</a:t>
            </a:r>
            <a:r>
              <a:rPr sz="1600">
                <a:solidFill>
                  <a:srgbClr val="000000"/>
                </a:solidFill>
                <a:latin typeface="微软雅黑" panose="020B0503020204020204" charset="-122"/>
                <a:ea typeface="微软雅黑" panose="020B0503020204020204" charset="-122"/>
                <a:sym typeface="+mn-ea"/>
              </a:rPr>
              <a:t>关键界面视觉设计</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2246996" y="3842120"/>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2.</a:t>
            </a:r>
            <a:r>
              <a:rPr sz="1600" dirty="0">
                <a:solidFill>
                  <a:srgbClr val="000000"/>
                </a:solidFill>
                <a:latin typeface="微软雅黑" panose="020B0503020204020204" charset="-122"/>
                <a:ea typeface="微软雅黑" panose="020B0503020204020204" charset="-122"/>
                <a:sym typeface="+mn-ea"/>
              </a:rPr>
              <a:t>关键界面线框图</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2523309" y="2616817"/>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1.</a:t>
            </a:r>
            <a:r>
              <a:rPr sz="1600">
                <a:solidFill>
                  <a:srgbClr val="000000"/>
                </a:solidFill>
                <a:latin typeface="微软雅黑" panose="020B0503020204020204" charset="-122"/>
                <a:ea typeface="微软雅黑" panose="020B0503020204020204" charset="-122"/>
                <a:sym typeface="+mn-ea"/>
              </a:rPr>
              <a:t>在纸上做手绘版线框图</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pic>
        <p:nvPicPr>
          <p:cNvPr id="23" name="图片 22">
            <a:extLst>
              <a:ext uri="{FF2B5EF4-FFF2-40B4-BE49-F238E27FC236}">
                <a16:creationId xmlns:a16="http://schemas.microsoft.com/office/drawing/2014/main" id="{180A1629-AA84-4287-BDDD-B82EF385305D}"/>
              </a:ext>
            </a:extLst>
          </p:cNvPr>
          <p:cNvPicPr>
            <a:picLocks noChangeAspect="1"/>
          </p:cNvPicPr>
          <p:nvPr/>
        </p:nvPicPr>
        <p:blipFill>
          <a:blip r:embed="rId10"/>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7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2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7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2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7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2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62275" y="-828676"/>
            <a:ext cx="7686040" cy="8486775"/>
          </a:xfrm>
          <a:prstGeom prst="rect">
            <a:avLst/>
          </a:prstGeom>
        </p:spPr>
      </p:pic>
      <p:pic>
        <p:nvPicPr>
          <p:cNvPr id="3" name="图片 2">
            <a:extLst>
              <a:ext uri="{FF2B5EF4-FFF2-40B4-BE49-F238E27FC236}">
                <a16:creationId xmlns:a16="http://schemas.microsoft.com/office/drawing/2014/main" id="{47075F68-807D-41FE-BB11-F9F745877422}"/>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58C4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3</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设计工具</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7411B9A2-CE8E-4461-94E9-DA4E003979DA}"/>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994308" y="4230052"/>
            <a:ext cx="2444111" cy="492125"/>
          </a:xfrm>
          <a:prstGeom prst="rect">
            <a:avLst/>
          </a:prstGeom>
        </p:spPr>
        <p:txBody>
          <a:bodyPr wrap="square" lIns="0" tIns="0" rIns="0" bIns="0">
            <a:spAutoFit/>
          </a:bodyPr>
          <a:lstStyle/>
          <a:p>
            <a:pPr marL="0" lvl="1"/>
            <a:r>
              <a:rPr lang="zh-CN" altLang="en-US" sz="3200" b="1" dirty="0">
                <a:solidFill>
                  <a:schemeClr val="accent2"/>
                </a:solidFill>
                <a:latin typeface="微软雅黑" panose="020B0503020204020204" charset="-122"/>
                <a:ea typeface="微软雅黑" panose="020B0503020204020204" charset="-122"/>
                <a:sym typeface="+mn-ea"/>
              </a:rPr>
              <a:t> 人机交互</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D4CEC5F1-DBDC-4F8A-957C-3D9500B4B7CE}"/>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605280" cy="521970"/>
          </a:xfrm>
          <a:prstGeom prst="rect">
            <a:avLst/>
          </a:prstGeom>
          <a:noFill/>
        </p:spPr>
        <p:txBody>
          <a:bodyPr wrap="none" rtlCol="0">
            <a:spAutoFit/>
          </a:bodyPr>
          <a:lstStyle/>
          <a:p>
            <a:r>
              <a:rPr kumimoji="1" lang="zh-CN" altLang="en-US" sz="2800" dirty="0">
                <a:solidFill>
                  <a:schemeClr val="bg1"/>
                </a:solidFill>
              </a:rPr>
              <a:t>工具简介</a:t>
            </a:r>
          </a:p>
        </p:txBody>
      </p:sp>
      <p:sp>
        <p:nvSpPr>
          <p:cNvPr id="49" name="Rectangle 42"/>
          <p:cNvSpPr/>
          <p:nvPr/>
        </p:nvSpPr>
        <p:spPr>
          <a:xfrm>
            <a:off x="736558" y="1894840"/>
            <a:ext cx="4592404" cy="1433195"/>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a:solidFill>
                  <a:srgbClr val="FF0000"/>
                </a:solidFill>
                <a:latin typeface="华文新魏" panose="02010800040101010101" charset="-122"/>
                <a:ea typeface="华文新魏" panose="02010800040101010101" charset="-122"/>
                <a:cs typeface="华文新魏" panose="02010800040101010101" charset="-122"/>
                <a:sym typeface="+mn-ea"/>
              </a:rPr>
              <a:t>Pop</a:t>
            </a:r>
            <a:r>
              <a:rPr lang="zh-CN" altLang="en-US" sz="2000" b="1" dirty="0">
                <a:latin typeface="华文新魏" panose="02010800040101010101" charset="-122"/>
                <a:ea typeface="华文新魏" panose="02010800040101010101" charset="-122"/>
                <a:cs typeface="华文新魏" panose="02010800040101010101" charset="-122"/>
                <a:sym typeface="+mn-ea"/>
              </a:rPr>
              <a:t>（轻巧型 低保真；无控件；</a:t>
            </a:r>
            <a:r>
              <a:rPr lang="en-US" altLang="zh-CN" sz="2000" b="1" dirty="0">
                <a:latin typeface="华文新魏" panose="02010800040101010101" charset="-122"/>
                <a:ea typeface="华文新魏" panose="02010800040101010101" charset="-122"/>
                <a:cs typeface="华文新魏" panose="02010800040101010101" charset="-122"/>
                <a:sym typeface="+mn-ea"/>
              </a:rPr>
              <a:t>iOS</a:t>
            </a:r>
            <a:r>
              <a:rPr lang="zh-CN" altLang="en-US" sz="2000" b="1" dirty="0">
                <a:latin typeface="华文新魏" panose="02010800040101010101" charset="-122"/>
                <a:ea typeface="华文新魏" panose="02010800040101010101" charset="-122"/>
                <a:cs typeface="华文新魏" panose="02010800040101010101" charset="-122"/>
                <a:sym typeface="+mn-ea"/>
              </a:rPr>
              <a:t>；少交互；免费。）</a:t>
            </a:r>
            <a:endParaRPr lang="en-US" sz="2000" kern="0" dirty="0">
              <a:solidFill>
                <a:schemeClr val="bg1">
                  <a:lumMod val="50000"/>
                </a:schemeClr>
              </a:solidFill>
              <a:latin typeface="华文新魏" panose="02010800040101010101" charset="-122"/>
              <a:ea typeface="华文新魏" panose="02010800040101010101" charset="-122"/>
              <a:cs typeface="华文新魏" panose="02010800040101010101" charset="-122"/>
              <a:sym typeface="+mn-lt"/>
            </a:endParaRPr>
          </a:p>
        </p:txBody>
      </p:sp>
      <p:sp>
        <p:nvSpPr>
          <p:cNvPr id="50" name="Rectangle 42"/>
          <p:cNvSpPr/>
          <p:nvPr/>
        </p:nvSpPr>
        <p:spPr>
          <a:xfrm>
            <a:off x="884469" y="4596321"/>
            <a:ext cx="4592405" cy="861036"/>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err="1">
                <a:solidFill>
                  <a:srgbClr val="FF0000"/>
                </a:solidFill>
                <a:sym typeface="+mn-ea"/>
              </a:rPr>
              <a:t>Flinto</a:t>
            </a:r>
            <a:r>
              <a:rPr lang="zh-CN" altLang="en-US" sz="2000" b="1" dirty="0">
                <a:sym typeface="+mn-ea"/>
              </a:rPr>
              <a:t>（</a:t>
            </a:r>
            <a:r>
              <a:rPr lang="en-US" altLang="zh-CN" sz="2000" b="1" dirty="0">
                <a:sym typeface="+mn-ea"/>
              </a:rPr>
              <a:t>HTML</a:t>
            </a:r>
            <a:r>
              <a:rPr lang="zh-CN" altLang="en-US" sz="2000" b="1" dirty="0">
                <a:sym typeface="+mn-ea"/>
              </a:rPr>
              <a:t>型   中保真度；自带控件；全平台；需联网；少交互；收费</a:t>
            </a:r>
            <a:r>
              <a:rPr lang="en-US" altLang="zh-CN" sz="2000" b="1" dirty="0">
                <a:sym typeface="+mn-ea"/>
              </a:rPr>
              <a:t>+</a:t>
            </a:r>
            <a:r>
              <a:rPr lang="zh-CN" altLang="en-US" sz="2000" b="1" dirty="0">
                <a:sym typeface="+mn-ea"/>
              </a:rPr>
              <a:t>免费）</a:t>
            </a:r>
            <a:endParaRPr lang="en-US" sz="2000" kern="0" dirty="0">
              <a:solidFill>
                <a:schemeClr val="bg1">
                  <a:lumMod val="50000"/>
                </a:schemeClr>
              </a:solidFill>
              <a:cs typeface="+mn-ea"/>
              <a:sym typeface="+mn-lt"/>
            </a:endParaRPr>
          </a:p>
        </p:txBody>
      </p:sp>
      <p:sp>
        <p:nvSpPr>
          <p:cNvPr id="52" name="Rectangle 42"/>
          <p:cNvSpPr/>
          <p:nvPr/>
        </p:nvSpPr>
        <p:spPr>
          <a:xfrm>
            <a:off x="6344452" y="1592354"/>
            <a:ext cx="4761697" cy="1141321"/>
          </a:xfrm>
          <a:prstGeom prst="rect">
            <a:avLst/>
          </a:prstGeom>
          <a:noFill/>
          <a:ln w="12700" cap="flat" cmpd="sng" algn="ctr">
            <a:noFill/>
            <a:prstDash val="solid"/>
          </a:ln>
          <a:effectLst/>
        </p:spPr>
        <p:txBody>
          <a:bodyPr lIns="91440" tIns="0" rIns="91440" bIns="0" rtlCol="0" anchor="t"/>
          <a:lstStyle/>
          <a:p>
            <a:pPr algn="ctr">
              <a:defRPr/>
            </a:pPr>
            <a:endParaRPr lang="en-US" altLang="zh-CN" sz="1400" b="1" dirty="0"/>
          </a:p>
          <a:p>
            <a:pPr algn="ctr">
              <a:defRPr/>
            </a:pPr>
            <a:r>
              <a:rPr lang="en-US" altLang="zh-CN" sz="2000" b="1" dirty="0">
                <a:solidFill>
                  <a:srgbClr val="FF0000"/>
                </a:solidFill>
                <a:sym typeface="+mn-ea"/>
              </a:rPr>
              <a:t>Axure RP</a:t>
            </a:r>
            <a:r>
              <a:rPr lang="zh-CN" altLang="en-US" sz="2000" b="1" dirty="0">
                <a:sym typeface="+mn-ea"/>
              </a:rPr>
              <a:t>（超大型   高保真度；可拓展控件；自定义库；适配；少交互；收费。）</a:t>
            </a:r>
            <a:endParaRPr lang="en-US" sz="2000" kern="0" dirty="0">
              <a:solidFill>
                <a:schemeClr val="bg1">
                  <a:lumMod val="50000"/>
                </a:schemeClr>
              </a:solidFill>
              <a:cs typeface="+mn-ea"/>
              <a:sym typeface="+mn-lt"/>
            </a:endParaRPr>
          </a:p>
        </p:txBody>
      </p:sp>
      <p:sp>
        <p:nvSpPr>
          <p:cNvPr id="3" name="文本框 2"/>
          <p:cNvSpPr txBox="1"/>
          <p:nvPr/>
        </p:nvSpPr>
        <p:spPr>
          <a:xfrm>
            <a:off x="736558" y="3026336"/>
            <a:ext cx="4306654" cy="1015663"/>
          </a:xfrm>
          <a:prstGeom prst="rect">
            <a:avLst/>
          </a:prstGeom>
          <a:noFill/>
        </p:spPr>
        <p:txBody>
          <a:bodyPr wrap="square" rtlCol="0">
            <a:spAutoFit/>
          </a:bodyPr>
          <a:lstStyle/>
          <a:p>
            <a:r>
              <a:rPr lang="en-US" altLang="zh-CN" sz="2000" b="1" dirty="0" err="1">
                <a:solidFill>
                  <a:srgbClr val="FF0000"/>
                </a:solidFill>
                <a:sym typeface="+mn-ea"/>
              </a:rPr>
              <a:t>UIDesigner</a:t>
            </a:r>
            <a:r>
              <a:rPr lang="en-US" altLang="zh-CN" sz="2000" b="1" dirty="0">
                <a:solidFill>
                  <a:srgbClr val="FF0000"/>
                </a:solidFill>
                <a:sym typeface="+mn-ea"/>
              </a:rPr>
              <a:t> + </a:t>
            </a:r>
            <a:r>
              <a:rPr lang="en-US" altLang="zh-CN" sz="2000" b="1" dirty="0" err="1">
                <a:solidFill>
                  <a:srgbClr val="FF0000"/>
                </a:solidFill>
                <a:sym typeface="+mn-ea"/>
              </a:rPr>
              <a:t>UIDPlayer</a:t>
            </a:r>
            <a:r>
              <a:rPr lang="zh-CN" altLang="en-US" sz="2000" b="1" dirty="0">
                <a:sym typeface="+mn-ea"/>
              </a:rPr>
              <a:t>（专业型  高保真度；自带控件；</a:t>
            </a:r>
            <a:r>
              <a:rPr lang="en-US" altLang="zh-CN" sz="2000" b="1" dirty="0" err="1">
                <a:sym typeface="+mn-ea"/>
              </a:rPr>
              <a:t>Mac+iOS</a:t>
            </a:r>
            <a:r>
              <a:rPr lang="zh-CN" altLang="en-US" sz="2000" b="1" dirty="0">
                <a:sym typeface="+mn-ea"/>
              </a:rPr>
              <a:t>；全交互；收费</a:t>
            </a:r>
            <a:r>
              <a:rPr lang="en-US" altLang="zh-CN" sz="2000" b="1" dirty="0">
                <a:sym typeface="+mn-ea"/>
              </a:rPr>
              <a:t>+</a:t>
            </a:r>
            <a:r>
              <a:rPr lang="zh-CN" altLang="en-US" sz="2000" b="1" dirty="0">
                <a:sym typeface="+mn-ea"/>
              </a:rPr>
              <a:t>免费）</a:t>
            </a:r>
            <a:endParaRPr lang="zh-CN" altLang="en-US" sz="2000" dirty="0"/>
          </a:p>
        </p:txBody>
      </p:sp>
      <p:sp>
        <p:nvSpPr>
          <p:cNvPr id="4" name="矩形 3">
            <a:extLst>
              <a:ext uri="{FF2B5EF4-FFF2-40B4-BE49-F238E27FC236}">
                <a16:creationId xmlns:a16="http://schemas.microsoft.com/office/drawing/2014/main" id="{F9BE3CD2-4EF3-4F28-89EA-258478B8E432}"/>
              </a:ext>
            </a:extLst>
          </p:cNvPr>
          <p:cNvSpPr/>
          <p:nvPr/>
        </p:nvSpPr>
        <p:spPr>
          <a:xfrm>
            <a:off x="6344451" y="3026336"/>
            <a:ext cx="5514173" cy="707886"/>
          </a:xfrm>
          <a:prstGeom prst="rect">
            <a:avLst/>
          </a:prstGeom>
        </p:spPr>
        <p:txBody>
          <a:bodyPr wrap="square">
            <a:spAutoFit/>
          </a:bodyPr>
          <a:lstStyle/>
          <a:p>
            <a:pPr algn="ctr">
              <a:defRPr/>
            </a:pPr>
            <a:r>
              <a:rPr lang="en-US" altLang="zh-CN" sz="2000" b="1" dirty="0">
                <a:solidFill>
                  <a:srgbClr val="FF0000"/>
                </a:solidFill>
                <a:sym typeface="+mn-ea"/>
              </a:rPr>
              <a:t>Pencil</a:t>
            </a:r>
            <a:r>
              <a:rPr lang="zh-CN" altLang="en-US" sz="2000" b="1" dirty="0">
                <a:sym typeface="+mn-ea"/>
              </a:rPr>
              <a:t>（轻巧型  基于</a:t>
            </a:r>
            <a:r>
              <a:rPr lang="en-US" altLang="zh-CN" sz="2000" b="1" dirty="0" err="1">
                <a:sym typeface="+mn-ea"/>
              </a:rPr>
              <a:t>FireFox</a:t>
            </a:r>
            <a:r>
              <a:rPr lang="zh-CN" altLang="en-US" sz="2000" b="1" dirty="0">
                <a:sym typeface="+mn-ea"/>
              </a:rPr>
              <a:t>；手绘风格；扩展组件；开源。）</a:t>
            </a:r>
            <a:endParaRPr lang="en-US" altLang="zh-CN" sz="2000" kern="0" dirty="0">
              <a:solidFill>
                <a:schemeClr val="bg1">
                  <a:lumMod val="50000"/>
                </a:schemeClr>
              </a:solidFill>
              <a:cs typeface="+mn-ea"/>
              <a:sym typeface="+mn-lt"/>
            </a:endParaRPr>
          </a:p>
        </p:txBody>
      </p:sp>
      <p:sp>
        <p:nvSpPr>
          <p:cNvPr id="5" name="矩形 4">
            <a:extLst>
              <a:ext uri="{FF2B5EF4-FFF2-40B4-BE49-F238E27FC236}">
                <a16:creationId xmlns:a16="http://schemas.microsoft.com/office/drawing/2014/main" id="{4AEE964A-2617-4EB3-BDAA-BDCB5BC7EE26}"/>
              </a:ext>
            </a:extLst>
          </p:cNvPr>
          <p:cNvSpPr/>
          <p:nvPr/>
        </p:nvSpPr>
        <p:spPr>
          <a:xfrm>
            <a:off x="6344451" y="4625241"/>
            <a:ext cx="4677884" cy="369332"/>
          </a:xfrm>
          <a:prstGeom prst="rect">
            <a:avLst/>
          </a:prstGeom>
        </p:spPr>
        <p:txBody>
          <a:bodyPr wrap="none">
            <a:spAutoFit/>
          </a:bodyPr>
          <a:lstStyle/>
          <a:p>
            <a:r>
              <a:rPr lang="en-US" altLang="zh-CN" dirty="0">
                <a:solidFill>
                  <a:srgbClr val="FF0000"/>
                </a:solidFill>
                <a:latin typeface="Microsoft YaHei UI" panose="020B0503020204020204" pitchFamily="34" charset="-122"/>
                <a:cs typeface="Times New Roman" panose="02020603050405020304" pitchFamily="18" charset="0"/>
              </a:rPr>
              <a:t>Indigo Studio</a:t>
            </a:r>
            <a:r>
              <a:rPr lang="zh-CN" altLang="en-US" dirty="0">
                <a:latin typeface="Microsoft YaHei UI" panose="020B0503020204020204" pitchFamily="34" charset="-122"/>
                <a:cs typeface="Times New Roman" panose="02020603050405020304" pitchFamily="18" charset="0"/>
              </a:rPr>
              <a:t>（专业型；多控件；多原型）</a:t>
            </a:r>
            <a:endParaRPr lang="zh-CN" altLang="en-US" dirty="0">
              <a:solidFill>
                <a:srgbClr val="FF0000"/>
              </a:solidFill>
            </a:endParaRPr>
          </a:p>
        </p:txBody>
      </p:sp>
      <p:pic>
        <p:nvPicPr>
          <p:cNvPr id="25" name="图片 24">
            <a:extLst>
              <a:ext uri="{FF2B5EF4-FFF2-40B4-BE49-F238E27FC236}">
                <a16:creationId xmlns:a16="http://schemas.microsoft.com/office/drawing/2014/main" id="{D729535C-504E-4566-A746-2A2E6E8C5A6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2" presetClass="entr" presetSubtype="1"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1800"/>
                            </p:stCondLst>
                            <p:childTnLst>
                              <p:par>
                                <p:cTn id="15" presetID="22" presetClass="entr" presetSubtype="1"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par>
                          <p:cTn id="18" fill="hold">
                            <p:stCondLst>
                              <p:cond delay="2300"/>
                            </p:stCondLst>
                            <p:childTnLst>
                              <p:par>
                                <p:cTn id="19" presetID="22" presetClass="entr" presetSubtype="4"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bldLvl="0" animBg="1"/>
      <p:bldP spid="50" grpId="0" bldLvl="0" animBg="1"/>
      <p:bldP spid="5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-pop</a:t>
            </a:r>
          </a:p>
        </p:txBody>
      </p:sp>
      <p:sp>
        <p:nvSpPr>
          <p:cNvPr id="12" name="TextBox 11"/>
          <p:cNvSpPr txBox="1"/>
          <p:nvPr/>
        </p:nvSpPr>
        <p:spPr>
          <a:xfrm>
            <a:off x="659710" y="1663603"/>
            <a:ext cx="7788181" cy="3385542"/>
          </a:xfrm>
          <a:prstGeom prst="rect">
            <a:avLst/>
          </a:prstGeom>
          <a:noFill/>
        </p:spPr>
        <p:txBody>
          <a:bodyPr wrap="square" rtlCol="0">
            <a:spAutoFit/>
          </a:bodyPr>
          <a:lstStyle/>
          <a:p>
            <a:r>
              <a:rPr lang="zh-CN" altLang="en-US" sz="2800" b="1" dirty="0"/>
              <a:t>非常火的一款原型软件，第一次满足了</a:t>
            </a:r>
            <a:r>
              <a:rPr lang="zh-CN" altLang="en-US" sz="2800" b="1" dirty="0">
                <a:solidFill>
                  <a:srgbClr val="FF0000"/>
                </a:solidFill>
              </a:rPr>
              <a:t>大家人人都是产品经理的感觉。</a:t>
            </a:r>
          </a:p>
          <a:p>
            <a:r>
              <a:rPr lang="zh-CN" altLang="en-US" sz="2800" b="1" dirty="0"/>
              <a:t>方法：拍照</a:t>
            </a:r>
            <a:r>
              <a:rPr lang="en-US" altLang="zh-CN" sz="2800" b="1" dirty="0"/>
              <a:t>--</a:t>
            </a:r>
            <a:r>
              <a:rPr lang="zh-CN" altLang="en-US" sz="2800" b="1" dirty="0"/>
              <a:t>添加触控区</a:t>
            </a:r>
            <a:r>
              <a:rPr lang="en-US" altLang="zh-CN" sz="2800" b="1" dirty="0"/>
              <a:t>--</a:t>
            </a:r>
            <a:r>
              <a:rPr lang="zh-CN" altLang="en-US" sz="2800" b="1" dirty="0"/>
              <a:t>转场方式</a:t>
            </a:r>
            <a:r>
              <a:rPr lang="en-US" altLang="zh-CN" sz="2800" b="1" dirty="0"/>
              <a:t>--</a:t>
            </a:r>
            <a:r>
              <a:rPr lang="zh-CN" altLang="en-US" sz="2800" b="1" dirty="0"/>
              <a:t>选择图片</a:t>
            </a:r>
          </a:p>
          <a:p>
            <a:r>
              <a:rPr lang="zh-CN" altLang="en-US" sz="2800" b="1" dirty="0"/>
              <a:t>平台：全手机操作</a:t>
            </a:r>
          </a:p>
          <a:p>
            <a:r>
              <a:rPr lang="zh-CN" altLang="en-US" sz="2800" b="1" dirty="0"/>
              <a:t>缺点：分享不便。动画有如侧滑、展开、消失，快现的摇一摇。操作只可以单击。</a:t>
            </a:r>
            <a:r>
              <a:rPr lang="zh-CN" altLang="en-US" sz="2800" b="1" dirty="0">
                <a:solidFill>
                  <a:srgbClr val="FF0000"/>
                </a:solidFill>
              </a:rPr>
              <a:t>没有控件</a:t>
            </a:r>
            <a:r>
              <a:rPr lang="zh-CN" altLang="en-US" sz="2800" b="1" dirty="0"/>
              <a:t>，所有东西都靠你的照片。</a:t>
            </a:r>
          </a:p>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5" y="738505"/>
            <a:ext cx="3353435" cy="5952490"/>
          </a:xfrm>
          <a:prstGeom prst="rect">
            <a:avLst/>
          </a:prstGeom>
        </p:spPr>
      </p:pic>
      <p:pic>
        <p:nvPicPr>
          <p:cNvPr id="5" name="图片 4">
            <a:extLst>
              <a:ext uri="{FF2B5EF4-FFF2-40B4-BE49-F238E27FC236}">
                <a16:creationId xmlns:a16="http://schemas.microsoft.com/office/drawing/2014/main" id="{A769BD1D-1281-4A69-9EB9-4A3E205B8940}"/>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CBE0F4-0C46-468C-BAE7-27C637E99554}"/>
              </a:ext>
            </a:extLst>
          </p:cNvPr>
          <p:cNvSpPr/>
          <p:nvPr/>
        </p:nvSpPr>
        <p:spPr>
          <a:xfrm>
            <a:off x="5053887" y="786884"/>
            <a:ext cx="2270173" cy="369332"/>
          </a:xfrm>
          <a:prstGeom prst="rect">
            <a:avLst/>
          </a:prstGeom>
        </p:spPr>
        <p:txBody>
          <a:bodyPr wrap="none">
            <a:spAutoFit/>
          </a:bodyPr>
          <a:lstStyle/>
          <a:p>
            <a:r>
              <a:rPr lang="zh-CN" altLang="en-US" dirty="0"/>
              <a:t>设计工具介绍</a:t>
            </a:r>
            <a:r>
              <a:rPr lang="en-US" altLang="zh-CN" dirty="0"/>
              <a:t>-pencil</a:t>
            </a:r>
          </a:p>
        </p:txBody>
      </p:sp>
      <p:sp>
        <p:nvSpPr>
          <p:cNvPr id="3" name="矩形 2">
            <a:extLst>
              <a:ext uri="{FF2B5EF4-FFF2-40B4-BE49-F238E27FC236}">
                <a16:creationId xmlns:a16="http://schemas.microsoft.com/office/drawing/2014/main" id="{16380620-5953-473C-9DC6-1B45A65DF815}"/>
              </a:ext>
            </a:extLst>
          </p:cNvPr>
          <p:cNvSpPr/>
          <p:nvPr/>
        </p:nvSpPr>
        <p:spPr>
          <a:xfrm>
            <a:off x="1352551" y="2136339"/>
            <a:ext cx="9858374" cy="3046988"/>
          </a:xfrm>
          <a:prstGeom prst="rect">
            <a:avLst/>
          </a:prstGeom>
        </p:spPr>
        <p:txBody>
          <a:bodyPr wrap="square">
            <a:spAutoFit/>
          </a:bodyPr>
          <a:lstStyle/>
          <a:p>
            <a:pPr algn="just">
              <a:spcAft>
                <a:spcPts val="0"/>
              </a:spcAft>
            </a:pPr>
            <a:r>
              <a:rPr lang="en-US" altLang="zh-CN" sz="2400" kern="100" dirty="0">
                <a:solidFill>
                  <a:srgbClr val="4F4F4F"/>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rgbClr val="4F4F4F"/>
                </a:solidFill>
                <a:latin typeface="Arial" panose="020B0604020202020204" pitchFamily="34" charset="0"/>
                <a:ea typeface="等线" panose="02010600030101010101" pitchFamily="2" charset="-122"/>
                <a:cs typeface="Arial" panose="020B0604020202020204" pitchFamily="34" charset="0"/>
              </a:rPr>
              <a:t>是一款开源的原型图绘制工具，手绘风格的，就像自己在纸上画的那样。</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是一款基于</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的扩展组件，安装之后即可在</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的工具菜单中打开</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的绘图面板。功能比较简单，仅能用以日常简单工作的辅助说明。</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提供的默认元件都是基于软件工程，因此更适合用于</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windows</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桌面程序的简易界面搭建，或者是基本的页面功能说明，并不适用于严肃的原型开发，但</a:t>
            </a:r>
            <a:r>
              <a:rPr lang="zh-CN" altLang="zh-CN" sz="2400" kern="100" dirty="0">
                <a:solidFill>
                  <a:srgbClr val="3D464D"/>
                </a:solidFill>
                <a:latin typeface="等线" panose="02010600030101010101" pitchFamily="2" charset="-122"/>
                <a:ea typeface="Arial" panose="020B0604020202020204" pitchFamily="34" charset="0"/>
                <a:cs typeface="Times New Roman" panose="02020603050405020304" pitchFamily="18" charset="0"/>
              </a:rPr>
              <a:t> </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好在体积小、又轻便，能够方便将网页中的元素直接拖到或者复制到当前的画布中，这也是</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安装在</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所带来的便利之一吧。</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CD196BC-B531-4D3E-9A14-EC605C73CE7C}"/>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22027113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6D4E8C0-8F82-45B9-BBB3-CF23B2F2B4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4316" y="643467"/>
            <a:ext cx="8103368" cy="5571066"/>
          </a:xfrm>
          <a:prstGeom prst="rect">
            <a:avLst/>
          </a:prstGeom>
          <a:noFill/>
        </p:spPr>
      </p:pic>
      <p:pic>
        <p:nvPicPr>
          <p:cNvPr id="8" name="图片 7">
            <a:extLst>
              <a:ext uri="{FF2B5EF4-FFF2-40B4-BE49-F238E27FC236}">
                <a16:creationId xmlns:a16="http://schemas.microsoft.com/office/drawing/2014/main" id="{D616D781-927F-4A00-86B7-068AE6B2DF0F}"/>
              </a:ext>
            </a:extLst>
          </p:cNvPr>
          <p:cNvPicPr>
            <a:picLocks noChangeAspect="1"/>
          </p:cNvPicPr>
          <p:nvPr/>
        </p:nvPicPr>
        <p:blipFill>
          <a:blip r:embed="rId3"/>
          <a:stretch>
            <a:fillRect/>
          </a:stretch>
        </p:blipFill>
        <p:spPr>
          <a:xfrm>
            <a:off x="570657" y="480060"/>
            <a:ext cx="1141317" cy="995679"/>
          </a:xfrm>
          <a:prstGeom prst="rect">
            <a:avLst/>
          </a:prstGeom>
        </p:spPr>
      </p:pic>
    </p:spTree>
    <p:extLst>
      <p:ext uri="{BB962C8B-B14F-4D97-AF65-F5344CB8AC3E}">
        <p14:creationId xmlns:p14="http://schemas.microsoft.com/office/powerpoint/2010/main" val="405065950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5219" y="655955"/>
            <a:ext cx="4231005" cy="369332"/>
          </a:xfrm>
          <a:prstGeom prst="rect">
            <a:avLst/>
          </a:prstGeom>
          <a:noFill/>
        </p:spPr>
        <p:txBody>
          <a:bodyPr wrap="square" rtlCol="0">
            <a:spAutoFit/>
          </a:bodyPr>
          <a:lstStyle/>
          <a:p>
            <a:r>
              <a:rPr lang="zh-CN" altLang="en-US" dirty="0"/>
              <a:t>设计工具介绍</a:t>
            </a:r>
            <a:r>
              <a:rPr lang="en-US" altLang="zh-CN" dirty="0"/>
              <a:t>-</a:t>
            </a:r>
            <a:r>
              <a:rPr lang="en-US" altLang="zh-CN" b="1" dirty="0" err="1">
                <a:sym typeface="+mn-ea"/>
              </a:rPr>
              <a:t>UIDesigner</a:t>
            </a:r>
            <a:r>
              <a:rPr lang="en-US" altLang="zh-CN" b="1" dirty="0">
                <a:sym typeface="+mn-ea"/>
              </a:rPr>
              <a:t> + </a:t>
            </a:r>
            <a:r>
              <a:rPr lang="en-US" altLang="zh-CN" b="1" dirty="0" err="1">
                <a:sym typeface="+mn-ea"/>
              </a:rPr>
              <a:t>UIDPlayer</a:t>
            </a:r>
            <a:endParaRPr lang="en-US" altLang="zh-CN" dirty="0"/>
          </a:p>
        </p:txBody>
      </p:sp>
      <p:sp>
        <p:nvSpPr>
          <p:cNvPr id="3" name="TextBox 10"/>
          <p:cNvSpPr txBox="1"/>
          <p:nvPr/>
        </p:nvSpPr>
        <p:spPr>
          <a:xfrm>
            <a:off x="-169493" y="1868195"/>
            <a:ext cx="10240017" cy="953135"/>
          </a:xfrm>
          <a:prstGeom prst="rect">
            <a:avLst/>
          </a:prstGeom>
          <a:noFill/>
        </p:spPr>
        <p:txBody>
          <a:bodyPr wrap="square" rtlCol="0">
            <a:spAutoFit/>
          </a:bodyPr>
          <a:lstStyle/>
          <a:p>
            <a:endParaRPr lang="zh-CN" altLang="en-US" sz="2800" b="1" dirty="0">
              <a:latin typeface="+mj-ea"/>
              <a:ea typeface="+mj-ea"/>
            </a:endParaRPr>
          </a:p>
          <a:p>
            <a:r>
              <a:rPr lang="zh-CN" altLang="en-US" sz="2800" b="1" dirty="0">
                <a:solidFill>
                  <a:schemeClr val="bg1"/>
                </a:solidFill>
                <a:latin typeface="+mj-ea"/>
                <a:ea typeface="+mj-ea"/>
              </a:rPr>
              <a:t>高。</a:t>
            </a:r>
          </a:p>
        </p:txBody>
      </p:sp>
      <p:sp>
        <p:nvSpPr>
          <p:cNvPr id="4" name="TextBox 10"/>
          <p:cNvSpPr txBox="1"/>
          <p:nvPr/>
        </p:nvSpPr>
        <p:spPr>
          <a:xfrm>
            <a:off x="862382" y="1781835"/>
            <a:ext cx="10240017" cy="2245360"/>
          </a:xfrm>
          <a:prstGeom prst="rect">
            <a:avLst/>
          </a:prstGeom>
          <a:noFill/>
        </p:spPr>
        <p:txBody>
          <a:bodyPr wrap="square" rtlCol="0">
            <a:spAutoFit/>
          </a:bodyPr>
          <a:lstStyle/>
          <a:p>
            <a:r>
              <a:rPr lang="zh-CN" altLang="en-US" sz="2800" b="1" dirty="0">
                <a:latin typeface="+mj-ea"/>
                <a:ea typeface="+mj-ea"/>
                <a:sym typeface="+mn-ea"/>
              </a:rPr>
              <a:t>腾讯出品的原型软件，中文，操作简单，符合国人习惯，容易上手。方便分享。</a:t>
            </a:r>
            <a:endParaRPr lang="zh-CN" altLang="en-US" sz="2800" b="1" dirty="0">
              <a:latin typeface="+mj-ea"/>
              <a:ea typeface="+mj-ea"/>
            </a:endParaRPr>
          </a:p>
          <a:p>
            <a:r>
              <a:rPr lang="zh-CN" altLang="en-US" sz="2800" b="1" dirty="0">
                <a:latin typeface="+mj-ea"/>
                <a:ea typeface="+mj-ea"/>
                <a:sym typeface="+mn-ea"/>
              </a:rPr>
              <a:t>方法：</a:t>
            </a:r>
            <a:r>
              <a:rPr lang="en-US" altLang="zh-CN" sz="2800" b="1" dirty="0">
                <a:latin typeface="+mj-ea"/>
                <a:ea typeface="+mj-ea"/>
                <a:sym typeface="+mn-ea"/>
              </a:rPr>
              <a:t>windows</a:t>
            </a:r>
            <a:r>
              <a:rPr lang="zh-CN" altLang="en-US" sz="2800" b="1" dirty="0">
                <a:latin typeface="+mj-ea"/>
                <a:ea typeface="+mj-ea"/>
                <a:sym typeface="+mn-ea"/>
              </a:rPr>
              <a:t>电脑安装</a:t>
            </a:r>
            <a:r>
              <a:rPr lang="en-US" altLang="zh-CN" sz="2800" b="1" dirty="0" err="1">
                <a:latin typeface="+mj-ea"/>
                <a:ea typeface="+mj-ea"/>
                <a:sym typeface="+mn-ea"/>
              </a:rPr>
              <a:t>UIDesigner</a:t>
            </a:r>
            <a:r>
              <a:rPr lang="zh-CN" altLang="en-US" sz="2800" b="1" dirty="0">
                <a:latin typeface="+mj-ea"/>
                <a:ea typeface="+mj-ea"/>
                <a:sym typeface="+mn-ea"/>
              </a:rPr>
              <a:t>，使用现成控件进行可视化搭建，调试后通过网盘等方式发到</a:t>
            </a:r>
            <a:r>
              <a:rPr lang="en-US" altLang="zh-CN" sz="2800" b="1" dirty="0">
                <a:latin typeface="+mj-ea"/>
                <a:ea typeface="+mj-ea"/>
                <a:sym typeface="+mn-ea"/>
              </a:rPr>
              <a:t>iOS</a:t>
            </a:r>
            <a:r>
              <a:rPr lang="zh-CN" altLang="en-US" sz="2800" b="1" dirty="0">
                <a:latin typeface="+mj-ea"/>
                <a:ea typeface="+mj-ea"/>
                <a:sym typeface="+mn-ea"/>
              </a:rPr>
              <a:t>设备，用</a:t>
            </a:r>
            <a:r>
              <a:rPr lang="en-US" altLang="zh-CN" sz="2800" b="1" dirty="0" err="1">
                <a:latin typeface="+mj-ea"/>
                <a:ea typeface="+mj-ea"/>
                <a:sym typeface="+mn-ea"/>
              </a:rPr>
              <a:t>UIDPlayer</a:t>
            </a:r>
            <a:r>
              <a:rPr lang="zh-CN" altLang="en-US" sz="2800" b="1" dirty="0">
                <a:latin typeface="+mj-ea"/>
                <a:ea typeface="+mj-ea"/>
                <a:sym typeface="+mn-ea"/>
              </a:rPr>
              <a:t>打开即可。</a:t>
            </a:r>
            <a:endParaRPr lang="zh-CN" altLang="en-US" sz="2800" b="1" dirty="0">
              <a:latin typeface="+mj-ea"/>
              <a:ea typeface="+mj-ea"/>
            </a:endParaRPr>
          </a:p>
          <a:p>
            <a:r>
              <a:rPr lang="zh-CN" altLang="en-US" sz="2800" b="1" dirty="0">
                <a:latin typeface="+mj-ea"/>
                <a:ea typeface="+mj-ea"/>
                <a:sym typeface="+mn-ea"/>
              </a:rPr>
              <a:t>平台：只支持</a:t>
            </a:r>
            <a:r>
              <a:rPr lang="en-US" altLang="zh-CN" sz="2800" b="1" dirty="0">
                <a:latin typeface="+mj-ea"/>
                <a:ea typeface="+mj-ea"/>
                <a:sym typeface="+mn-ea"/>
              </a:rPr>
              <a:t>Wi</a:t>
            </a:r>
            <a:r>
              <a:rPr lang="en-US" altLang="zh-CN" sz="2800" b="1" dirty="0">
                <a:solidFill>
                  <a:schemeClr val="tx1"/>
                </a:solidFill>
                <a:latin typeface="+mj-ea"/>
                <a:ea typeface="+mj-ea"/>
                <a:sym typeface="+mn-ea"/>
              </a:rPr>
              <a:t>n+ iOS</a:t>
            </a:r>
            <a:r>
              <a:rPr lang="zh-CN" altLang="en-US" sz="2800" b="1" dirty="0">
                <a:solidFill>
                  <a:schemeClr val="tx1"/>
                </a:solidFill>
                <a:latin typeface="+mj-ea"/>
                <a:ea typeface="+mj-ea"/>
                <a:sym typeface="+mn-ea"/>
              </a:rPr>
              <a:t>。</a:t>
            </a:r>
            <a:endParaRPr lang="zh-CN" altLang="en-US" sz="2800" b="1" dirty="0">
              <a:solidFill>
                <a:schemeClr val="tx1"/>
              </a:solidFill>
              <a:latin typeface="+mj-ea"/>
              <a:ea typeface="+mj-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925" y="3904615"/>
            <a:ext cx="7863840" cy="3003550"/>
          </a:xfrm>
          <a:prstGeom prst="rect">
            <a:avLst/>
          </a:prstGeom>
        </p:spPr>
      </p:pic>
      <p:pic>
        <p:nvPicPr>
          <p:cNvPr id="6" name="图片 5">
            <a:extLst>
              <a:ext uri="{FF2B5EF4-FFF2-40B4-BE49-F238E27FC236}">
                <a16:creationId xmlns:a16="http://schemas.microsoft.com/office/drawing/2014/main" id="{38EC0002-EECC-438C-A1FF-B04DB183FBCB}"/>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par>
                          <p:cTn id="15" fill="hold">
                            <p:stCondLst>
                              <p:cond delay="5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a:t>
            </a:r>
            <a:r>
              <a:rPr lang="en-US" altLang="zh-CN" b="1" dirty="0" err="1">
                <a:sym typeface="+mn-ea"/>
              </a:rPr>
              <a:t>Flinto</a:t>
            </a:r>
            <a:endParaRPr lang="en-US" altLang="zh-CN" dirty="0"/>
          </a:p>
        </p:txBody>
      </p:sp>
      <p:sp>
        <p:nvSpPr>
          <p:cNvPr id="8" name="TextBox 7"/>
          <p:cNvSpPr txBox="1"/>
          <p:nvPr/>
        </p:nvSpPr>
        <p:spPr>
          <a:xfrm>
            <a:off x="874414" y="1980461"/>
            <a:ext cx="10227272" cy="3816429"/>
          </a:xfrm>
          <a:prstGeom prst="rect">
            <a:avLst/>
          </a:prstGeom>
          <a:noFill/>
        </p:spPr>
        <p:txBody>
          <a:bodyPr wrap="square" rtlCol="0">
            <a:spAutoFit/>
          </a:bodyPr>
          <a:lstStyle/>
          <a:p>
            <a:r>
              <a:rPr lang="zh-CN" altLang="en-US" sz="2800" b="1" dirty="0">
                <a:latin typeface="+mj-ea"/>
                <a:ea typeface="+mj-ea"/>
              </a:rPr>
              <a:t>它的特点是</a:t>
            </a:r>
            <a:r>
              <a:rPr lang="zh-CN" altLang="en-US" sz="2800" b="1" dirty="0">
                <a:solidFill>
                  <a:srgbClr val="FF0000"/>
                </a:solidFill>
                <a:latin typeface="+mj-ea"/>
                <a:ea typeface="+mj-ea"/>
              </a:rPr>
              <a:t>快捷的热区和转场操作</a:t>
            </a:r>
            <a:r>
              <a:rPr lang="zh-CN" altLang="en-US" sz="2800" b="1" dirty="0">
                <a:latin typeface="+mj-ea"/>
                <a:ea typeface="+mj-ea"/>
              </a:rPr>
              <a:t>，但是完全不带控件，也就是网页版的 </a:t>
            </a:r>
            <a:r>
              <a:rPr lang="en-US" altLang="zh-CN" sz="2800" b="1" dirty="0">
                <a:latin typeface="+mj-ea"/>
                <a:ea typeface="+mj-ea"/>
              </a:rPr>
              <a:t>pop</a:t>
            </a:r>
            <a:r>
              <a:rPr lang="zh-CN" altLang="en-US" sz="2800" b="1" dirty="0">
                <a:latin typeface="+mj-ea"/>
                <a:ea typeface="+mj-ea"/>
              </a:rPr>
              <a:t>。需要你自己准备好图片，不管是</a:t>
            </a:r>
            <a:r>
              <a:rPr lang="en-US" altLang="zh-CN" sz="2800" b="1" dirty="0">
                <a:latin typeface="+mj-ea"/>
                <a:ea typeface="+mj-ea"/>
              </a:rPr>
              <a:t>UI</a:t>
            </a:r>
            <a:r>
              <a:rPr lang="zh-CN" altLang="en-US" sz="2800" b="1" dirty="0">
                <a:latin typeface="+mj-ea"/>
                <a:ea typeface="+mj-ea"/>
              </a:rPr>
              <a:t>还是</a:t>
            </a:r>
            <a:r>
              <a:rPr lang="en-US" altLang="zh-CN" sz="2800" b="1" dirty="0">
                <a:latin typeface="+mj-ea"/>
                <a:ea typeface="+mj-ea"/>
              </a:rPr>
              <a:t>UE</a:t>
            </a:r>
            <a:r>
              <a:rPr lang="zh-CN" altLang="en-US" sz="2800" b="1" dirty="0">
                <a:latin typeface="+mj-ea"/>
                <a:ea typeface="+mj-ea"/>
              </a:rPr>
              <a:t>，这里</a:t>
            </a:r>
            <a:r>
              <a:rPr lang="zh-CN" altLang="en-US" sz="2800" b="1" dirty="0">
                <a:solidFill>
                  <a:srgbClr val="FF0000"/>
                </a:solidFill>
                <a:latin typeface="+mj-ea"/>
                <a:ea typeface="+mj-ea"/>
              </a:rPr>
              <a:t>只负责交互</a:t>
            </a:r>
            <a:r>
              <a:rPr lang="zh-CN" altLang="en-US" sz="2800" b="1" dirty="0">
                <a:latin typeface="+mj-ea"/>
                <a:ea typeface="+mj-ea"/>
              </a:rPr>
              <a:t>。</a:t>
            </a:r>
          </a:p>
          <a:p>
            <a:r>
              <a:rPr lang="zh-CN" altLang="en-US" sz="2800" b="1" dirty="0">
                <a:latin typeface="+mj-ea"/>
                <a:ea typeface="+mj-ea"/>
              </a:rPr>
              <a:t>最大的亮点就是</a:t>
            </a:r>
            <a:r>
              <a:rPr lang="zh-CN" altLang="en-US" sz="2800" b="1" dirty="0">
                <a:solidFill>
                  <a:srgbClr val="FF0000"/>
                </a:solidFill>
                <a:latin typeface="+mj-ea"/>
                <a:ea typeface="+mj-ea"/>
              </a:rPr>
              <a:t>支持滚动</a:t>
            </a:r>
            <a:r>
              <a:rPr lang="zh-CN" altLang="en-US" sz="2800" b="1" dirty="0">
                <a:latin typeface="+mj-ea"/>
                <a:ea typeface="+mj-ea"/>
              </a:rPr>
              <a:t>，前面提到的那些软件，都需要通过转场实现长图滚动，这个可以原生支持。</a:t>
            </a:r>
          </a:p>
          <a:p>
            <a:r>
              <a:rPr lang="zh-CN" altLang="en-US" sz="2800" b="1" dirty="0">
                <a:latin typeface="+mj-ea"/>
                <a:ea typeface="+mj-ea"/>
              </a:rPr>
              <a:t>方法：传图，热区，转场。看起来操作很简单。</a:t>
            </a:r>
          </a:p>
          <a:p>
            <a:r>
              <a:rPr lang="zh-CN" altLang="en-US" sz="2800" b="1" dirty="0">
                <a:latin typeface="+mj-ea"/>
                <a:ea typeface="+mj-ea"/>
              </a:rPr>
              <a:t>平台：全平台。</a:t>
            </a:r>
          </a:p>
          <a:p>
            <a:r>
              <a:rPr lang="zh-CN" altLang="en-US" sz="2800" b="1" dirty="0">
                <a:latin typeface="+mj-ea"/>
                <a:ea typeface="+mj-ea"/>
              </a:rPr>
              <a:t>缺点：</a:t>
            </a:r>
            <a:r>
              <a:rPr lang="en-US" altLang="zh-CN" sz="2800" b="1" dirty="0">
                <a:solidFill>
                  <a:srgbClr val="FF0000"/>
                </a:solidFill>
                <a:latin typeface="+mj-ea"/>
                <a:ea typeface="+mj-ea"/>
              </a:rPr>
              <a:t>30</a:t>
            </a:r>
            <a:r>
              <a:rPr lang="zh-CN" altLang="en-US" sz="2800" b="1" dirty="0">
                <a:solidFill>
                  <a:srgbClr val="FF0000"/>
                </a:solidFill>
                <a:latin typeface="+mj-ea"/>
                <a:ea typeface="+mj-ea"/>
              </a:rPr>
              <a:t>天免费期</a:t>
            </a:r>
            <a:r>
              <a:rPr lang="zh-CN" altLang="en-US" sz="2800" b="1" dirty="0">
                <a:latin typeface="+mj-ea"/>
                <a:ea typeface="+mj-ea"/>
              </a:rPr>
              <a:t>，</a:t>
            </a:r>
            <a:r>
              <a:rPr lang="zh-CN" altLang="en-US" sz="2800" b="1" dirty="0">
                <a:solidFill>
                  <a:srgbClr val="FF0000"/>
                </a:solidFill>
                <a:latin typeface="+mj-ea"/>
                <a:ea typeface="+mj-ea"/>
              </a:rPr>
              <a:t>按月收费</a:t>
            </a:r>
            <a:r>
              <a:rPr lang="zh-CN" altLang="en-US" sz="2800" b="1" dirty="0">
                <a:latin typeface="+mj-ea"/>
                <a:ea typeface="+mj-ea"/>
              </a:rPr>
              <a:t>。不支持控件。需要浏览器支持。</a:t>
            </a:r>
          </a:p>
          <a:p>
            <a:endParaRPr lang="zh-CN" altLang="en-US" dirty="0"/>
          </a:p>
        </p:txBody>
      </p:sp>
      <p:pic>
        <p:nvPicPr>
          <p:cNvPr id="4" name="图片 3">
            <a:extLst>
              <a:ext uri="{FF2B5EF4-FFF2-40B4-BE49-F238E27FC236}">
                <a16:creationId xmlns:a16="http://schemas.microsoft.com/office/drawing/2014/main" id="{B485E724-DC13-4FB9-A0FC-76E23B024B3C}"/>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6FBEC7-63E0-4281-BF3B-8E361BE1568D}"/>
              </a:ext>
            </a:extLst>
          </p:cNvPr>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-Indigo Studio</a:t>
            </a:r>
          </a:p>
        </p:txBody>
      </p:sp>
      <p:sp>
        <p:nvSpPr>
          <p:cNvPr id="3" name="矩形 2">
            <a:extLst>
              <a:ext uri="{FF2B5EF4-FFF2-40B4-BE49-F238E27FC236}">
                <a16:creationId xmlns:a16="http://schemas.microsoft.com/office/drawing/2014/main" id="{E03B4D4B-0028-465B-8EC0-66D7856BAEE2}"/>
              </a:ext>
            </a:extLst>
          </p:cNvPr>
          <p:cNvSpPr/>
          <p:nvPr/>
        </p:nvSpPr>
        <p:spPr>
          <a:xfrm>
            <a:off x="2047874" y="2290286"/>
            <a:ext cx="8601075" cy="2677656"/>
          </a:xfrm>
          <a:prstGeom prst="rect">
            <a:avLst/>
          </a:prstGeom>
        </p:spPr>
        <p:txBody>
          <a:bodyPr wrap="square">
            <a:spAutoFit/>
          </a:bodyPr>
          <a:lstStyle/>
          <a:p>
            <a:pPr algn="just">
              <a:spcAft>
                <a:spcPts val="0"/>
              </a:spcAft>
            </a:pPr>
            <a:r>
              <a:rPr lang="en-US" altLang="zh-CN" sz="2800" kern="100" dirty="0">
                <a:solidFill>
                  <a:srgbClr val="111111"/>
                </a:solidFill>
                <a:latin typeface="Microsoft YaHei UI" panose="020B0503020204020204" pitchFamily="34" charset="-122"/>
                <a:ea typeface="等线" panose="02010600030101010101" pitchFamily="2" charset="-122"/>
                <a:cs typeface="Times New Roman" panose="02020603050405020304" pitchFamily="18" charset="0"/>
              </a:rPr>
              <a:t>Indigo Studio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是由</a:t>
            </a:r>
            <a:r>
              <a:rPr lang="en-US" altLang="zh-CN" sz="2800" kern="100" dirty="0" err="1">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infragistics</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开发的一款</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原型设计和交互设计工具。帮助你快速而简单地创建活生生的</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原型。它的每一步都保持以用户体验为中心。有了</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Indigo Studio</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你可以用超过</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100</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个不同的场景、线框（内置交互控件以及桌面、网站和移动应用的原型）创建脚本，全部不需要代码。</a:t>
            </a:r>
            <a:endParaRPr lang="zh-CN" altLang="zh-CN" sz="28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E493B26-800C-404E-ADEE-423786075E6B}"/>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61549079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descr="图片包含 屏幕截图&#10;&#10;自动生成的说明">
            <a:extLst>
              <a:ext uri="{FF2B5EF4-FFF2-40B4-BE49-F238E27FC236}">
                <a16:creationId xmlns:a16="http://schemas.microsoft.com/office/drawing/2014/main" id="{81F7E328-00E6-430E-A0D0-7FE9A8D257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7229" y="643467"/>
            <a:ext cx="8377542" cy="5571066"/>
          </a:xfrm>
          <a:prstGeom prst="rect">
            <a:avLst/>
          </a:prstGeom>
          <a:noFill/>
        </p:spPr>
      </p:pic>
      <p:pic>
        <p:nvPicPr>
          <p:cNvPr id="5" name="图片 4">
            <a:extLst>
              <a:ext uri="{FF2B5EF4-FFF2-40B4-BE49-F238E27FC236}">
                <a16:creationId xmlns:a16="http://schemas.microsoft.com/office/drawing/2014/main" id="{F950E971-07AB-459E-89E5-4F6F105FECBB}"/>
              </a:ext>
            </a:extLst>
          </p:cNvPr>
          <p:cNvPicPr>
            <a:picLocks noChangeAspect="1"/>
          </p:cNvPicPr>
          <p:nvPr/>
        </p:nvPicPr>
        <p:blipFill>
          <a:blip r:embed="rId3"/>
          <a:stretch>
            <a:fillRect/>
          </a:stretch>
        </p:blipFill>
        <p:spPr>
          <a:xfrm>
            <a:off x="632221" y="643467"/>
            <a:ext cx="1036502" cy="904239"/>
          </a:xfrm>
          <a:prstGeom prst="rect">
            <a:avLst/>
          </a:prstGeom>
        </p:spPr>
      </p:pic>
    </p:spTree>
    <p:extLst>
      <p:ext uri="{BB962C8B-B14F-4D97-AF65-F5344CB8AC3E}">
        <p14:creationId xmlns:p14="http://schemas.microsoft.com/office/powerpoint/2010/main" val="315707182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3" name="TextBox 7"/>
          <p:cNvSpPr txBox="1"/>
          <p:nvPr/>
        </p:nvSpPr>
        <p:spPr>
          <a:xfrm>
            <a:off x="884759" y="2032149"/>
            <a:ext cx="10585176" cy="3816429"/>
          </a:xfrm>
          <a:prstGeom prst="rect">
            <a:avLst/>
          </a:prstGeom>
          <a:noFill/>
        </p:spPr>
        <p:txBody>
          <a:bodyPr wrap="square" rtlCol="0">
            <a:spAutoFit/>
          </a:bodyPr>
          <a:lstStyle/>
          <a:p>
            <a:r>
              <a:rPr lang="zh-CN" altLang="en-US" sz="3200" b="1" dirty="0"/>
              <a:t>Axure RP是美国Axure Software Solution 公司的旗舰产品，该原型设计工具可以专业快速地帮助完成定义需求规格负责设计功能和界面的原型设计者快速创建应用软件或Web网站线框图、原型、规格说明书等。</a:t>
            </a:r>
            <a:r>
              <a:rPr lang="zh-CN" altLang="en-US" sz="3200" b="1" dirty="0">
                <a:solidFill>
                  <a:srgbClr val="FF0000"/>
                </a:solidFill>
              </a:rPr>
              <a:t>Axure所针对的用户包括用户体验设计师（UX）、交互设计师（UI）、业务分析师（BA）、信息架构师（IA）、可用性专家（UE）和产品经理（PM）等等。</a:t>
            </a:r>
          </a:p>
          <a:p>
            <a:endParaRPr lang="zh-CN" altLang="en-US" dirty="0"/>
          </a:p>
        </p:txBody>
      </p:sp>
      <p:pic>
        <p:nvPicPr>
          <p:cNvPr id="4" name="图片 3">
            <a:extLst>
              <a:ext uri="{FF2B5EF4-FFF2-40B4-BE49-F238E27FC236}">
                <a16:creationId xmlns:a16="http://schemas.microsoft.com/office/drawing/2014/main" id="{D2CB6E2E-A498-4AA5-A069-0587D1A029D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8" name="TextBox 7"/>
          <p:cNvSpPr txBox="1"/>
          <p:nvPr/>
        </p:nvSpPr>
        <p:spPr>
          <a:xfrm>
            <a:off x="606629" y="1512719"/>
            <a:ext cx="10585176" cy="5539978"/>
          </a:xfrm>
          <a:prstGeom prst="rect">
            <a:avLst/>
          </a:prstGeom>
          <a:noFill/>
        </p:spPr>
        <p:txBody>
          <a:bodyPr wrap="square" rtlCol="0">
            <a:spAutoFit/>
          </a:bodyPr>
          <a:lstStyle/>
          <a:p>
            <a:pPr eaLnBrk="1" hangingPunct="1">
              <a:lnSpc>
                <a:spcPct val="150000"/>
              </a:lnSpc>
              <a:spcBef>
                <a:spcPts val="0"/>
              </a:spcBef>
              <a:spcAft>
                <a:spcPts val="0"/>
              </a:spcAft>
              <a:defRPr/>
            </a:pPr>
            <a:r>
              <a:rPr lang="zh-CN" altLang="en-US" sz="2800" b="1" dirty="0"/>
              <a:t>用Axure RP设计线框图和原型会有效提高工作效率，同时方便团队成员一起完成协同设计，可以向用户演示和交流以确认用户需求以及自动产生规格说明书，极大地优化工作方式：设计更加高效、可快速体验动态原型，帮助清晰有效的沟通。</a:t>
            </a:r>
            <a:r>
              <a:rPr lang="zh-CN" altLang="en-US" sz="2800" b="1" dirty="0">
                <a:solidFill>
                  <a:srgbClr val="FF0000"/>
                </a:solidFill>
              </a:rPr>
              <a:t>Axure RP的可视化工作界面以让用户轻松快速的简单用鼠标拖拽的方式创建带有注释的各种线框图</a:t>
            </a:r>
            <a:r>
              <a:rPr lang="zh-CN" altLang="en-US" sz="2800" b="1" dirty="0"/>
              <a:t>。</a:t>
            </a:r>
            <a:r>
              <a:rPr lang="zh-CN" altLang="en-US" sz="2800" b="1" dirty="0">
                <a:solidFill>
                  <a:srgbClr val="FF0000"/>
                </a:solidFill>
              </a:rPr>
              <a:t>无需编程</a:t>
            </a:r>
            <a:r>
              <a:rPr lang="zh-CN" altLang="en-US" sz="2800" b="1" dirty="0"/>
              <a:t>，就可以在线框图上定义简单链接和高级交互。同时该工具支持在线框图的基础上</a:t>
            </a:r>
            <a:r>
              <a:rPr lang="zh-CN" altLang="en-US" sz="2800" b="1" dirty="0">
                <a:solidFill>
                  <a:srgbClr val="FF0000"/>
                </a:solidFill>
              </a:rPr>
              <a:t>自动生成HTML原型和Word格式的规格说明书。</a:t>
            </a:r>
          </a:p>
          <a:p>
            <a:endParaRPr lang="zh-CN" altLang="en-US" dirty="0"/>
          </a:p>
        </p:txBody>
      </p:sp>
      <p:pic>
        <p:nvPicPr>
          <p:cNvPr id="4" name="图片 3">
            <a:extLst>
              <a:ext uri="{FF2B5EF4-FFF2-40B4-BE49-F238E27FC236}">
                <a16:creationId xmlns:a16="http://schemas.microsoft.com/office/drawing/2014/main" id="{4AA2CD9E-57B2-4227-92D3-84D0A6E1F02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6314" y="658906"/>
            <a:ext cx="5603875" cy="521970"/>
          </a:xfrm>
          <a:prstGeom prst="rect">
            <a:avLst/>
          </a:prstGeom>
          <a:noFill/>
        </p:spPr>
        <p:txBody>
          <a:bodyPr wrap="none" rtlCol="0">
            <a:spAutoFit/>
          </a:bodyPr>
          <a:lstStyle/>
          <a:p>
            <a:pPr algn="ctr"/>
            <a:r>
              <a:rPr kumimoji="1" lang="en-US" altLang="zh-CN" sz="2800" dirty="0">
                <a:solidFill>
                  <a:schemeClr val="bg1"/>
                </a:solidFill>
              </a:rPr>
              <a:t>				</a:t>
            </a:r>
            <a:r>
              <a:rPr lang="zh-CN" altLang="en-US" sz="2800" dirty="0">
                <a:latin typeface="华文彩云" panose="02010800040101010101" pitchFamily="2" charset="-122"/>
                <a:ea typeface="华文彩云" panose="02010800040101010101" pitchFamily="2" charset="-122"/>
                <a:sym typeface="+mn-ea"/>
              </a:rPr>
              <a:t>什么是人机交互</a:t>
            </a:r>
            <a:r>
              <a:rPr lang="en-US" altLang="zh-CN" sz="2800" dirty="0">
                <a:latin typeface="华文彩云" panose="02010800040101010101" pitchFamily="2" charset="-122"/>
                <a:ea typeface="华文彩云" panose="02010800040101010101" pitchFamily="2" charset="-122"/>
                <a:sym typeface="+mn-ea"/>
              </a:rPr>
              <a:t>?</a:t>
            </a:r>
            <a:endParaRPr kumimoji="1" lang="zh-CN" altLang="en-US" sz="2800" dirty="0">
              <a:solidFill>
                <a:schemeClr val="bg1"/>
              </a:solidFill>
            </a:endParaRPr>
          </a:p>
        </p:txBody>
      </p:sp>
      <p:pic>
        <p:nvPicPr>
          <p:cNvPr id="3" name="图片 2" descr="1"/>
          <p:cNvPicPr>
            <a:picLocks noChangeAspect="1"/>
          </p:cNvPicPr>
          <p:nvPr/>
        </p:nvPicPr>
        <p:blipFill>
          <a:blip r:embed="rId3"/>
          <a:stretch>
            <a:fillRect/>
          </a:stretch>
        </p:blipFill>
        <p:spPr>
          <a:xfrm>
            <a:off x="1909445" y="3200400"/>
            <a:ext cx="7495540" cy="3658235"/>
          </a:xfrm>
          <a:prstGeom prst="rect">
            <a:avLst/>
          </a:prstGeom>
        </p:spPr>
      </p:pic>
      <p:sp>
        <p:nvSpPr>
          <p:cNvPr id="2" name="TextBox 1"/>
          <p:cNvSpPr txBox="1"/>
          <p:nvPr/>
        </p:nvSpPr>
        <p:spPr>
          <a:xfrm>
            <a:off x="1338915" y="1446092"/>
            <a:ext cx="10570305" cy="1753235"/>
          </a:xfrm>
          <a:prstGeom prst="rect">
            <a:avLst/>
          </a:prstGeom>
          <a:noFill/>
        </p:spPr>
        <p:txBody>
          <a:bodyPr wrap="square" rtlCol="0">
            <a:spAutoFit/>
          </a:bodyPr>
          <a:lstStyle/>
          <a:p>
            <a:r>
              <a:rPr lang="zh-CN" altLang="en-US" sz="3600" b="1" dirty="0"/>
              <a:t>人机交互是指人与计算机之间使用某种对话语言，以一定的交互方式，为完成确定任务的人与计算机之间的信息交换过程。【</a:t>
            </a:r>
            <a:r>
              <a:rPr lang="en-US" altLang="zh-CN" sz="3600" b="1" dirty="0"/>
              <a:t>1</a:t>
            </a:r>
            <a:r>
              <a:rPr lang="zh-CN" altLang="en-US" sz="3600" b="1" dirty="0"/>
              <a:t>】</a:t>
            </a:r>
          </a:p>
        </p:txBody>
      </p:sp>
      <p:pic>
        <p:nvPicPr>
          <p:cNvPr id="6" name="图片 5">
            <a:extLst>
              <a:ext uri="{FF2B5EF4-FFF2-40B4-BE49-F238E27FC236}">
                <a16:creationId xmlns:a16="http://schemas.microsoft.com/office/drawing/2014/main" id="{153D79ED-A452-4194-A644-67F68C51275C}"/>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99"/>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599"/>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2714C0-EBD6-45EB-94A5-CF302B6CA428}"/>
              </a:ext>
            </a:extLst>
          </p:cNvPr>
          <p:cNvPicPr>
            <a:picLocks noChangeAspect="1"/>
          </p:cNvPicPr>
          <p:nvPr/>
        </p:nvPicPr>
        <p:blipFill>
          <a:blip r:embed="rId2"/>
          <a:stretch>
            <a:fillRect/>
          </a:stretch>
        </p:blipFill>
        <p:spPr>
          <a:xfrm>
            <a:off x="0" y="0"/>
            <a:ext cx="12192000" cy="6464300"/>
          </a:xfrm>
          <a:prstGeom prst="rect">
            <a:avLst/>
          </a:prstGeom>
        </p:spPr>
      </p:pic>
    </p:spTree>
    <p:extLst>
      <p:ext uri="{BB962C8B-B14F-4D97-AF65-F5344CB8AC3E}">
        <p14:creationId xmlns:p14="http://schemas.microsoft.com/office/powerpoint/2010/main" val="285260711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798830"/>
            <a:ext cx="3369945" cy="368300"/>
          </a:xfrm>
          <a:prstGeom prst="rect">
            <a:avLst/>
          </a:prstGeom>
          <a:noFill/>
        </p:spPr>
        <p:txBody>
          <a:bodyPr wrap="square" rtlCol="0">
            <a:spAutoFit/>
          </a:bodyPr>
          <a:lstStyle/>
          <a:p>
            <a:r>
              <a:rPr lang="en-US" altLang="zh-CN"/>
              <a:t>	 </a:t>
            </a:r>
            <a:r>
              <a:rPr lang="zh-CN" altLang="en-US"/>
              <a:t>问题</a:t>
            </a:r>
          </a:p>
        </p:txBody>
      </p:sp>
      <p:sp>
        <p:nvSpPr>
          <p:cNvPr id="3" name="TextBox 1"/>
          <p:cNvSpPr txBox="1"/>
          <p:nvPr/>
        </p:nvSpPr>
        <p:spPr>
          <a:xfrm>
            <a:off x="816483" y="1442839"/>
            <a:ext cx="9937104" cy="2491740"/>
          </a:xfrm>
          <a:prstGeom prst="rect">
            <a:avLst/>
          </a:prstGeom>
          <a:noFill/>
        </p:spPr>
        <p:txBody>
          <a:bodyPr wrap="square" rtlCol="0">
            <a:spAutoFit/>
          </a:bodyPr>
          <a:lstStyle/>
          <a:p>
            <a:r>
              <a:rPr lang="zh-CN" altLang="en-US" sz="2800" dirty="0"/>
              <a:t>问题：</a:t>
            </a:r>
          </a:p>
          <a:p>
            <a:endParaRPr lang="en-US" altLang="zh-CN" sz="3200" dirty="0"/>
          </a:p>
          <a:p>
            <a:r>
              <a:rPr lang="en-US" altLang="zh-CN" sz="3200" dirty="0"/>
              <a:t>1.</a:t>
            </a:r>
            <a:r>
              <a:rPr lang="zh-CN" altLang="en-US" sz="3200" dirty="0"/>
              <a:t>界面原型提供给用户的价值有什么？</a:t>
            </a:r>
            <a:endParaRPr lang="en-US" altLang="zh-CN" sz="3200" dirty="0"/>
          </a:p>
          <a:p>
            <a:r>
              <a:rPr lang="en-US" altLang="zh-CN" sz="3200" dirty="0"/>
              <a:t>2.</a:t>
            </a:r>
            <a:r>
              <a:rPr lang="zh-CN" altLang="en-US" sz="3200" dirty="0"/>
              <a:t>界面原型的优势有什么？</a:t>
            </a:r>
            <a:endParaRPr lang="en-US" altLang="zh-CN" sz="3200" dirty="0"/>
          </a:p>
          <a:p>
            <a:r>
              <a:rPr lang="en-US" altLang="zh-CN" sz="3200" dirty="0"/>
              <a:t>3.</a:t>
            </a:r>
            <a:r>
              <a:rPr lang="zh-CN" altLang="en-US" sz="3200" dirty="0"/>
              <a:t>有哪些方式可以来画界面原型？</a:t>
            </a:r>
          </a:p>
        </p:txBody>
      </p:sp>
      <p:sp>
        <p:nvSpPr>
          <p:cNvPr id="4" name="TextBox 3"/>
          <p:cNvSpPr txBox="1"/>
          <p:nvPr/>
        </p:nvSpPr>
        <p:spPr>
          <a:xfrm>
            <a:off x="816483" y="3972405"/>
            <a:ext cx="5832648" cy="1814830"/>
          </a:xfrm>
          <a:prstGeom prst="rect">
            <a:avLst/>
          </a:prstGeom>
          <a:noFill/>
        </p:spPr>
        <p:txBody>
          <a:bodyPr wrap="square" rtlCol="0">
            <a:spAutoFit/>
          </a:bodyPr>
          <a:lstStyle/>
          <a:p>
            <a:r>
              <a:rPr lang="en-US" altLang="zh-CN" sz="2800" b="1" dirty="0">
                <a:solidFill>
                  <a:srgbClr val="C00000"/>
                </a:solidFill>
              </a:rPr>
              <a:t>1.</a:t>
            </a:r>
            <a:r>
              <a:rPr lang="zh-CN" altLang="en-US" sz="2800" b="1" dirty="0">
                <a:solidFill>
                  <a:srgbClr val="C00000"/>
                </a:solidFill>
              </a:rPr>
              <a:t>看到需求实现的最终效果</a:t>
            </a:r>
          </a:p>
          <a:p>
            <a:r>
              <a:rPr lang="en-US" altLang="zh-CN" sz="2800" b="1" dirty="0">
                <a:solidFill>
                  <a:srgbClr val="C00000"/>
                </a:solidFill>
              </a:rPr>
              <a:t>2.</a:t>
            </a:r>
            <a:r>
              <a:rPr lang="zh-CN" altLang="en-US" sz="2800" b="1" dirty="0">
                <a:solidFill>
                  <a:srgbClr val="C00000"/>
                </a:solidFill>
              </a:rPr>
              <a:t>可视化</a:t>
            </a:r>
          </a:p>
          <a:p>
            <a:r>
              <a:rPr lang="en-US" altLang="zh-CN" sz="2800" b="1" dirty="0">
                <a:solidFill>
                  <a:srgbClr val="C00000"/>
                </a:solidFill>
              </a:rPr>
              <a:t>3.</a:t>
            </a:r>
            <a:r>
              <a:rPr lang="zh-CN" altLang="en-US" sz="2800" b="1" dirty="0">
                <a:solidFill>
                  <a:srgbClr val="C00000"/>
                </a:solidFill>
              </a:rPr>
              <a:t>手绘，</a:t>
            </a:r>
            <a:r>
              <a:rPr lang="en-US" altLang="zh-CN" sz="2800" b="1" dirty="0">
                <a:solidFill>
                  <a:srgbClr val="C00000"/>
                </a:solidFill>
              </a:rPr>
              <a:t>HTML</a:t>
            </a:r>
            <a:r>
              <a:rPr lang="zh-CN" altLang="en-US" sz="2800" b="1" dirty="0">
                <a:solidFill>
                  <a:srgbClr val="C00000"/>
                </a:solidFill>
              </a:rPr>
              <a:t>制作，专门的界面原型工具</a:t>
            </a:r>
          </a:p>
        </p:txBody>
      </p:sp>
      <p:pic>
        <p:nvPicPr>
          <p:cNvPr id="5" name="图片 4">
            <a:extLst>
              <a:ext uri="{FF2B5EF4-FFF2-40B4-BE49-F238E27FC236}">
                <a16:creationId xmlns:a16="http://schemas.microsoft.com/office/drawing/2014/main" id="{02EF8530-FE61-46AC-8B7C-81EFEECCD3FE}"/>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75431"/>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参考文献</a:t>
            </a:r>
          </a:p>
        </p:txBody>
      </p:sp>
      <p:pic>
        <p:nvPicPr>
          <p:cNvPr id="9" name="图片 8">
            <a:extLst>
              <a:ext uri="{FF2B5EF4-FFF2-40B4-BE49-F238E27FC236}">
                <a16:creationId xmlns:a16="http://schemas.microsoft.com/office/drawing/2014/main" id="{319808CB-75E0-4D73-8DE8-775FDA0DB76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798830"/>
            <a:ext cx="3369945" cy="368300"/>
          </a:xfrm>
          <a:prstGeom prst="rect">
            <a:avLst/>
          </a:prstGeom>
          <a:noFill/>
        </p:spPr>
        <p:txBody>
          <a:bodyPr wrap="square" rtlCol="0">
            <a:spAutoFit/>
          </a:bodyPr>
          <a:lstStyle/>
          <a:p>
            <a:r>
              <a:rPr lang="en-US" altLang="zh-CN"/>
              <a:t>	 </a:t>
            </a:r>
            <a:r>
              <a:rPr lang="zh-CN" altLang="en-US"/>
              <a:t>参考文献</a:t>
            </a:r>
          </a:p>
        </p:txBody>
      </p:sp>
      <p:sp>
        <p:nvSpPr>
          <p:cNvPr id="5" name="文本框 4"/>
          <p:cNvSpPr txBox="1"/>
          <p:nvPr/>
        </p:nvSpPr>
        <p:spPr>
          <a:xfrm>
            <a:off x="1143635" y="1942465"/>
            <a:ext cx="9904730" cy="2585323"/>
          </a:xfrm>
          <a:prstGeom prst="rect">
            <a:avLst/>
          </a:prstGeom>
          <a:noFill/>
        </p:spPr>
        <p:txBody>
          <a:bodyPr wrap="square" rtlCol="0">
            <a:spAutoFit/>
          </a:bodyPr>
          <a:lstStyle/>
          <a:p>
            <a:r>
              <a:rPr lang="zh-CN" altLang="en-US" dirty="0"/>
              <a:t>【</a:t>
            </a:r>
            <a:r>
              <a:rPr lang="en-US" altLang="zh-CN" dirty="0"/>
              <a:t>1</a:t>
            </a:r>
            <a:r>
              <a:rPr lang="zh-CN" altLang="en-US" dirty="0"/>
              <a:t>】http://www.sohu.com/a/154095742_760583  </a:t>
            </a:r>
            <a:r>
              <a:rPr lang="en-US" altLang="zh-CN" dirty="0"/>
              <a:t>2018.11.3 11</a:t>
            </a:r>
            <a:r>
              <a:rPr lang="zh-CN" altLang="en-US" dirty="0"/>
              <a:t>：</a:t>
            </a:r>
            <a:r>
              <a:rPr lang="en-US" altLang="zh-CN" dirty="0"/>
              <a:t>30</a:t>
            </a:r>
          </a:p>
          <a:p>
            <a:r>
              <a:rPr lang="zh-CN" altLang="en-US" dirty="0"/>
              <a:t>【</a:t>
            </a:r>
            <a:r>
              <a:rPr lang="en-US" altLang="zh-CN" dirty="0"/>
              <a:t>2</a:t>
            </a:r>
            <a:r>
              <a:rPr lang="zh-CN" altLang="en-US" dirty="0"/>
              <a:t>】</a:t>
            </a:r>
            <a:r>
              <a:rPr lang="en-US" altLang="zh-CN" dirty="0">
                <a:sym typeface="+mn-ea"/>
              </a:rPr>
              <a:t>http://www.baike.com/wiki/%E4%BA%BA%E6%9C%BA%E4%BA%A4%E4%BA%92</a:t>
            </a:r>
            <a:r>
              <a:rPr lang="zh-CN" altLang="en-US" dirty="0"/>
              <a:t>  </a:t>
            </a:r>
            <a:r>
              <a:rPr lang="en-US" altLang="zh-CN" dirty="0"/>
              <a:t>2018.11.3 11</a:t>
            </a:r>
            <a:r>
              <a:rPr lang="zh-CN" altLang="en-US" dirty="0"/>
              <a:t>：</a:t>
            </a:r>
            <a:r>
              <a:rPr lang="en-US" altLang="zh-CN" dirty="0"/>
              <a:t>52</a:t>
            </a:r>
          </a:p>
          <a:p>
            <a:r>
              <a:rPr lang="zh-CN" altLang="en-US" dirty="0"/>
              <a:t>【</a:t>
            </a:r>
            <a:r>
              <a:rPr lang="en-US" altLang="zh-CN" dirty="0"/>
              <a:t>3</a:t>
            </a:r>
            <a:r>
              <a:rPr lang="zh-CN" altLang="en-US" dirty="0"/>
              <a:t>】https://zhidao.baidu.com/question/81527508.html  </a:t>
            </a:r>
            <a:r>
              <a:rPr lang="en-US" altLang="zh-CN" dirty="0"/>
              <a:t>2018.11.3 12.34</a:t>
            </a:r>
          </a:p>
          <a:p>
            <a:r>
              <a:rPr lang="zh-CN" altLang="en-US" dirty="0"/>
              <a:t>【</a:t>
            </a:r>
            <a:r>
              <a:rPr lang="en-US" altLang="zh-CN" dirty="0"/>
              <a:t>4</a:t>
            </a:r>
            <a:r>
              <a:rPr lang="zh-CN" altLang="en-US" dirty="0"/>
              <a:t>】https://en.wikipedia.org/wiki/Axure_RP  </a:t>
            </a:r>
            <a:r>
              <a:rPr lang="en-US" altLang="zh-CN" dirty="0"/>
              <a:t>2018.11.4   12:20</a:t>
            </a:r>
          </a:p>
          <a:p>
            <a:r>
              <a:rPr lang="en-US" altLang="zh-CN" dirty="0"/>
              <a:t>【5】https://baike.baidu.com/item /61313?fr=</a:t>
            </a:r>
            <a:r>
              <a:rPr lang="en-US" altLang="zh-CN" dirty="0" err="1"/>
              <a:t>aladdin</a:t>
            </a:r>
            <a:endParaRPr lang="en-US" altLang="zh-CN" dirty="0"/>
          </a:p>
          <a:p>
            <a:r>
              <a:rPr lang="en-US" altLang="zh-CN" dirty="0"/>
              <a:t>【6】http://www.oschina.net/project/tag/291/ui-design?lang=36&amp;os=0&amp;sort=view</a:t>
            </a:r>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0E221D98-34F7-4DF4-A6D7-CB5C51C5E273}"/>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5</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小组分工</a:t>
            </a:r>
          </a:p>
        </p:txBody>
      </p:sp>
      <p:pic>
        <p:nvPicPr>
          <p:cNvPr id="9" name="图片 8">
            <a:extLst>
              <a:ext uri="{FF2B5EF4-FFF2-40B4-BE49-F238E27FC236}">
                <a16:creationId xmlns:a16="http://schemas.microsoft.com/office/drawing/2014/main" id="{176998DC-EEEC-4675-9898-36D102926E3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5605" y="829945"/>
            <a:ext cx="3369945" cy="368300"/>
          </a:xfrm>
          <a:prstGeom prst="rect">
            <a:avLst/>
          </a:prstGeom>
          <a:noFill/>
        </p:spPr>
        <p:txBody>
          <a:bodyPr wrap="square" rtlCol="0">
            <a:spAutoFit/>
          </a:bodyPr>
          <a:lstStyle/>
          <a:p>
            <a:r>
              <a:rPr lang="en-US" altLang="zh-CN"/>
              <a:t>	</a:t>
            </a:r>
            <a:r>
              <a:rPr lang="zh-CN" altLang="en-US"/>
              <a:t>组员分工</a:t>
            </a:r>
          </a:p>
        </p:txBody>
      </p:sp>
      <p:sp>
        <p:nvSpPr>
          <p:cNvPr id="5" name="文本框 4"/>
          <p:cNvSpPr txBox="1"/>
          <p:nvPr/>
        </p:nvSpPr>
        <p:spPr>
          <a:xfrm>
            <a:off x="1143635" y="1942465"/>
            <a:ext cx="9904730" cy="3876675"/>
          </a:xfrm>
          <a:prstGeom prst="rect">
            <a:avLst/>
          </a:prstGeom>
          <a:noFill/>
        </p:spPr>
        <p:txBody>
          <a:bodyPr wrap="square" rtlCol="0">
            <a:spAutoFit/>
          </a:bodyPr>
          <a:lstStyle/>
          <a:p>
            <a:r>
              <a:rPr lang="zh-CN" altLang="en-US" sz="3200" dirty="0">
                <a:sym typeface="+mn-ea"/>
              </a:rPr>
              <a:t>童欣       </a:t>
            </a:r>
            <a:r>
              <a:rPr lang="en-US" altLang="zh-CN" sz="3200" dirty="0">
                <a:sym typeface="+mn-ea"/>
              </a:rPr>
              <a:t>88        </a:t>
            </a:r>
            <a:r>
              <a:rPr lang="zh-CN" altLang="en-US" sz="3200" dirty="0">
                <a:sym typeface="+mn-ea"/>
              </a:rPr>
              <a:t>修改</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p>
          <a:p>
            <a:r>
              <a:rPr lang="zh-CN" altLang="en-US" sz="3200" dirty="0">
                <a:sym typeface="+mn-ea"/>
              </a:rPr>
              <a:t>吴自强    </a:t>
            </a:r>
            <a:r>
              <a:rPr lang="en-US" altLang="zh-CN" sz="3200" dirty="0">
                <a:sym typeface="+mn-ea"/>
              </a:rPr>
              <a:t>89       </a:t>
            </a:r>
            <a:r>
              <a:rPr lang="zh-CN" altLang="en-US" sz="3200" dirty="0">
                <a:sym typeface="+mn-ea"/>
              </a:rPr>
              <a:t>做</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陈婧唯    </a:t>
            </a:r>
            <a:r>
              <a:rPr lang="en-US" altLang="zh-CN" sz="3200" dirty="0">
                <a:sym typeface="+mn-ea"/>
              </a:rPr>
              <a:t>86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陈雅菁    </a:t>
            </a:r>
            <a:r>
              <a:rPr lang="en-US" altLang="zh-CN" sz="3200" dirty="0">
                <a:sym typeface="+mn-ea"/>
              </a:rPr>
              <a:t>85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刘震        </a:t>
            </a:r>
            <a:r>
              <a:rPr lang="en-US" altLang="zh-CN" sz="3200" dirty="0">
                <a:sym typeface="+mn-ea"/>
              </a:rPr>
              <a:t>87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张天颖    </a:t>
            </a:r>
            <a:r>
              <a:rPr lang="en-US" altLang="zh-CN" sz="3200" dirty="0">
                <a:sym typeface="+mn-ea"/>
              </a:rPr>
              <a:t>84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dirty="0"/>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1525EFE0-C689-46D9-834D-7EA05CD3F420}"/>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8" name="矩形 7"/>
          <p:cNvSpPr/>
          <p:nvPr/>
        </p:nvSpPr>
        <p:spPr>
          <a:xfrm>
            <a:off x="2846738" y="2909916"/>
            <a:ext cx="5763861" cy="1015663"/>
          </a:xfrm>
          <a:prstGeom prst="rect">
            <a:avLst/>
          </a:prstGeom>
        </p:spPr>
        <p:txBody>
          <a:bodyPr wrap="square" lIns="0" tIns="0" rIns="0" bIns="0">
            <a:spAutoFit/>
          </a:bodyPr>
          <a:lstStyle/>
          <a:p>
            <a:pPr lvl="0" algn="ctr"/>
            <a:r>
              <a:rPr lang="en-US" altLang="zh-CN" sz="6600" b="1" dirty="0">
                <a:solidFill>
                  <a:schemeClr val="bg1">
                    <a:lumMod val="50000"/>
                  </a:schemeClr>
                </a:solidFill>
                <a:latin typeface="微软雅黑" panose="020B0503020204020204" charset="-122"/>
                <a:ea typeface="微软雅黑" panose="020B0503020204020204" charset="-122"/>
              </a:rPr>
              <a:t>Thank You!</a:t>
            </a:r>
            <a:endParaRPr lang="zh-CN" altLang="en-US" sz="66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8676BD17-EE06-4BE5-97C5-D250E8989FC5}"/>
              </a:ext>
            </a:extLst>
          </p:cNvPr>
          <p:cNvPicPr>
            <a:picLocks noChangeAspect="1"/>
          </p:cNvPicPr>
          <p:nvPr/>
        </p:nvPicPr>
        <p:blipFill>
          <a:blip r:embed="rId4"/>
          <a:stretch>
            <a:fillRect/>
          </a:stretch>
        </p:blipFill>
        <p:spPr>
          <a:xfrm>
            <a:off x="-1" y="1"/>
            <a:ext cx="1743076" cy="1520651"/>
          </a:xfrm>
          <a:prstGeom prst="rect">
            <a:avLst/>
          </a:prstGeom>
        </p:spPr>
      </p:pic>
    </p:spTree>
    <p:extLst>
      <p:ext uri="{BB962C8B-B14F-4D97-AF65-F5344CB8AC3E}">
        <p14:creationId xmlns:p14="http://schemas.microsoft.com/office/powerpoint/2010/main" val="8604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6AA207-630B-4207-BAA6-A5ED47A53E21}"/>
              </a:ext>
            </a:extLst>
          </p:cNvPr>
          <p:cNvSpPr/>
          <p:nvPr/>
        </p:nvSpPr>
        <p:spPr>
          <a:xfrm>
            <a:off x="4259414" y="599106"/>
            <a:ext cx="4354077" cy="646331"/>
          </a:xfrm>
          <a:prstGeom prst="rect">
            <a:avLst/>
          </a:prstGeom>
        </p:spPr>
        <p:txBody>
          <a:bodyPr wrap="none">
            <a:spAutoFit/>
          </a:bodyPr>
          <a:lstStyle/>
          <a:p>
            <a:r>
              <a:rPr lang="zh-CN" altLang="en-US" sz="3600" b="1" dirty="0">
                <a:latin typeface="宋体" panose="02010600030101010101" pitchFamily="2" charset="-122"/>
                <a:ea typeface="宋体" panose="02010600030101010101" pitchFamily="2" charset="-122"/>
                <a:cs typeface="华文新魏" panose="02010800040101010101" charset="-122"/>
                <a:sym typeface="+mn-ea"/>
              </a:rPr>
              <a:t>人机交互的发展历史</a:t>
            </a:r>
            <a:endParaRPr lang="zh-CN" altLang="en-US" sz="3600" dirty="0"/>
          </a:p>
        </p:txBody>
      </p:sp>
      <p:sp>
        <p:nvSpPr>
          <p:cNvPr id="4" name="矩形 3">
            <a:extLst>
              <a:ext uri="{FF2B5EF4-FFF2-40B4-BE49-F238E27FC236}">
                <a16:creationId xmlns:a16="http://schemas.microsoft.com/office/drawing/2014/main" id="{09A7E185-E8F9-4F9B-9349-B7B680CB4674}"/>
              </a:ext>
            </a:extLst>
          </p:cNvPr>
          <p:cNvSpPr/>
          <p:nvPr/>
        </p:nvSpPr>
        <p:spPr>
          <a:xfrm>
            <a:off x="451756" y="1980923"/>
            <a:ext cx="11239501" cy="4031873"/>
          </a:xfrm>
          <a:prstGeom prst="rect">
            <a:avLst/>
          </a:prstGeom>
        </p:spPr>
        <p:txBody>
          <a:bodyPr wrap="square">
            <a:spAutoFit/>
          </a:bodyPr>
          <a:lstStyle/>
          <a:p>
            <a:r>
              <a:rPr lang="zh-CN" altLang="en-US" sz="3200" dirty="0"/>
              <a:t>       人机交互的发展历史，是从人适应计算机到计算机不断地适应人的发展史</a:t>
            </a:r>
          </a:p>
          <a:p>
            <a:r>
              <a:rPr lang="zh-CN" altLang="en-US" sz="3200" dirty="0"/>
              <a:t>人机交互的发展经历了几个阶段：</a:t>
            </a:r>
          </a:p>
          <a:p>
            <a:r>
              <a:rPr lang="en-US" altLang="zh-CN" sz="3200" dirty="0"/>
              <a:t>1.</a:t>
            </a:r>
            <a:r>
              <a:rPr lang="zh-CN" altLang="en-US" sz="3200" dirty="0"/>
              <a:t>早期的手工作业阶段</a:t>
            </a:r>
          </a:p>
          <a:p>
            <a:r>
              <a:rPr lang="en-US" altLang="zh-CN" sz="3200" dirty="0"/>
              <a:t>2.</a:t>
            </a:r>
            <a:r>
              <a:rPr lang="zh-CN" altLang="en-US" sz="3200" dirty="0"/>
              <a:t>作业控制语言及交互命令语言阶段</a:t>
            </a:r>
          </a:p>
          <a:p>
            <a:r>
              <a:rPr lang="en-US" altLang="zh-CN" sz="3200" dirty="0"/>
              <a:t>3.</a:t>
            </a:r>
            <a:r>
              <a:rPr lang="zh-CN" altLang="en-US" sz="3200" dirty="0"/>
              <a:t>图形用户界面（</a:t>
            </a:r>
            <a:r>
              <a:rPr lang="en-US" altLang="zh-CN" sz="3200" dirty="0"/>
              <a:t>GUI</a:t>
            </a:r>
            <a:r>
              <a:rPr lang="zh-CN" altLang="en-US" sz="3200" dirty="0"/>
              <a:t>）阶段</a:t>
            </a:r>
          </a:p>
          <a:p>
            <a:r>
              <a:rPr lang="en-US" altLang="zh-CN" sz="3200" dirty="0"/>
              <a:t>4.</a:t>
            </a:r>
            <a:r>
              <a:rPr lang="zh-CN" altLang="en-US" sz="3200" dirty="0"/>
              <a:t>网络用户界面的出现</a:t>
            </a:r>
          </a:p>
          <a:p>
            <a:r>
              <a:rPr lang="en-US" altLang="zh-CN" sz="3200" dirty="0"/>
              <a:t>5.</a:t>
            </a:r>
            <a:r>
              <a:rPr lang="zh-CN" altLang="en-US" sz="3200" dirty="0"/>
              <a:t>多通道、多媒体的智能人机交互阶段</a:t>
            </a:r>
          </a:p>
        </p:txBody>
      </p:sp>
      <p:pic>
        <p:nvPicPr>
          <p:cNvPr id="5" name="图片 4">
            <a:extLst>
              <a:ext uri="{FF2B5EF4-FFF2-40B4-BE49-F238E27FC236}">
                <a16:creationId xmlns:a16="http://schemas.microsoft.com/office/drawing/2014/main" id="{523F103D-A148-4ED6-BC98-1497FB169FB8}"/>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9946019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67616" cy="584775"/>
          </a:xfrm>
          <a:prstGeom prst="rect">
            <a:avLst/>
          </a:prstGeom>
          <a:noFill/>
        </p:spPr>
        <p:txBody>
          <a:bodyPr wrap="none" rtlCol="0">
            <a:spAutoFit/>
          </a:bodyPr>
          <a:lstStyle/>
          <a:p>
            <a:r>
              <a:rPr lang="zh-CN" altLang="zh-CN" sz="3200" b="1" dirty="0"/>
              <a:t>人机交互研究内容</a:t>
            </a:r>
            <a:endParaRPr kumimoji="1" lang="zh-CN" altLang="en-US" sz="44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3105"/>
          </a:xfrm>
          <a:prstGeom prst="rect">
            <a:avLst/>
          </a:prstGeom>
          <a:noFill/>
        </p:spPr>
        <p:txBody>
          <a:bodyPr wrap="square" rtlCol="0">
            <a:spAutoFit/>
          </a:bodyPr>
          <a:lstStyle/>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1.</a:t>
            </a:r>
            <a:r>
              <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模型与设计方法（Model and Methodology）</a:t>
            </a:r>
            <a:endPar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2.</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可用性分析与评估（Usability and Evaluation）</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3.</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多通道交互技术（Multi-Modal）</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4.</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认知与智能用户界面（Intelligent User Interface，IUI）</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5.</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群件（Groupware）</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6.Web</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设计（Web-Interaction）</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7.</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移动界面设计（Mobile and Ubicomp）</a:t>
            </a:r>
            <a:endParaRPr lang="zh-CN" altLang="en-US" dirty="0">
              <a:latin typeface="宋体" panose="02010600030101010101" pitchFamily="2" charset="-122"/>
              <a:ea typeface="宋体" panose="02010600030101010101" pitchFamily="2" charset="-122"/>
            </a:endParaRPr>
          </a:p>
        </p:txBody>
      </p:sp>
      <p:pic>
        <p:nvPicPr>
          <p:cNvPr id="13" name="图片 12">
            <a:extLst>
              <a:ext uri="{FF2B5EF4-FFF2-40B4-BE49-F238E27FC236}">
                <a16:creationId xmlns:a16="http://schemas.microsoft.com/office/drawing/2014/main" id="{A60E9699-EC62-4670-86E4-0C5E282E5E37}"/>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D6000-96F2-4842-B8B1-963D6AF0E879}"/>
              </a:ext>
            </a:extLst>
          </p:cNvPr>
          <p:cNvSpPr/>
          <p:nvPr/>
        </p:nvSpPr>
        <p:spPr>
          <a:xfrm>
            <a:off x="4387840" y="599105"/>
            <a:ext cx="3775393" cy="707886"/>
          </a:xfrm>
          <a:prstGeom prst="rect">
            <a:avLst/>
          </a:prstGeom>
        </p:spPr>
        <p:txBody>
          <a:bodyPr wrap="none">
            <a:spAutoFit/>
          </a:bodyPr>
          <a:lstStyle/>
          <a:p>
            <a:r>
              <a:rPr lang="en-US" altLang="zh-CN" sz="4000" b="1" dirty="0" err="1">
                <a:latin typeface="宋体" panose="02010600030101010101" pitchFamily="2" charset="-122"/>
                <a:ea typeface="宋体" panose="02010600030101010101" pitchFamily="2" charset="-122"/>
                <a:cs typeface="华文新魏" panose="02010800040101010101" charset="-122"/>
                <a:sym typeface="+mn-ea"/>
              </a:rPr>
              <a:t>模型与设计方法</a:t>
            </a:r>
            <a:endParaRPr lang="zh-CN" altLang="en-US" sz="20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867B4FF-E000-4093-A7C2-347EAB56EDD4}"/>
              </a:ext>
            </a:extLst>
          </p:cNvPr>
          <p:cNvSpPr/>
          <p:nvPr/>
        </p:nvSpPr>
        <p:spPr>
          <a:xfrm>
            <a:off x="1649186" y="1997839"/>
            <a:ext cx="8727543" cy="2862322"/>
          </a:xfrm>
          <a:prstGeom prst="rect">
            <a:avLst/>
          </a:prstGeom>
        </p:spPr>
        <p:txBody>
          <a:bodyPr wrap="square">
            <a:spAutoFit/>
          </a:bodyPr>
          <a:lstStyle/>
          <a:p>
            <a:r>
              <a:rPr lang="zh-CN" altLang="en-US" sz="3600" dirty="0"/>
              <a:t>       一个交互界面的好坏，直接影响到软件开发的成败。友好人机交互界面的开发离不开好的交互模型与设计方法。因此，研究人机交互界面的表示模型与设计方法，是人机交互的重要研究内容之一。</a:t>
            </a:r>
          </a:p>
        </p:txBody>
      </p:sp>
      <p:pic>
        <p:nvPicPr>
          <p:cNvPr id="5" name="图片 4">
            <a:extLst>
              <a:ext uri="{FF2B5EF4-FFF2-40B4-BE49-F238E27FC236}">
                <a16:creationId xmlns:a16="http://schemas.microsoft.com/office/drawing/2014/main" id="{1176C173-3EED-40D1-AF8F-4E4506EDD275}"/>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93564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sp>
        <p:nvSpPr>
          <p:cNvPr id="28" name="TextBox 7"/>
          <p:cNvSpPr txBox="1"/>
          <p:nvPr/>
        </p:nvSpPr>
        <p:spPr>
          <a:xfrm>
            <a:off x="2125345" y="1496060"/>
            <a:ext cx="8206740" cy="645160"/>
          </a:xfrm>
          <a:prstGeom prst="rect">
            <a:avLst/>
          </a:prstGeom>
          <a:noFill/>
        </p:spPr>
        <p:txBody>
          <a:bodyPr wrap="square" rtlCol="0">
            <a:spAutoFit/>
          </a:bodyPr>
          <a:lstStyle/>
          <a:p>
            <a:r>
              <a:rPr lang="zh-CN" altLang="en-US" sz="3600" b="1" dirty="0"/>
              <a:t>人机交互界面通常是指用户可见的部分。</a:t>
            </a:r>
          </a:p>
        </p:txBody>
      </p:sp>
      <p:pic>
        <p:nvPicPr>
          <p:cNvPr id="29" name="图片 28" descr=")WFF3]8X[9}V~V)_F{R{)IQ"/>
          <p:cNvPicPr>
            <a:picLocks noChangeAspect="1"/>
          </p:cNvPicPr>
          <p:nvPr/>
        </p:nvPicPr>
        <p:blipFill>
          <a:blip r:embed="rId3"/>
          <a:stretch>
            <a:fillRect/>
          </a:stretch>
        </p:blipFill>
        <p:spPr>
          <a:xfrm>
            <a:off x="1066800" y="2141220"/>
            <a:ext cx="10058400" cy="4525645"/>
          </a:xfrm>
          <a:prstGeom prst="rect">
            <a:avLst/>
          </a:prstGeom>
        </p:spPr>
      </p:pic>
      <p:pic>
        <p:nvPicPr>
          <p:cNvPr id="5" name="图片 4">
            <a:extLst>
              <a:ext uri="{FF2B5EF4-FFF2-40B4-BE49-F238E27FC236}">
                <a16:creationId xmlns:a16="http://schemas.microsoft.com/office/drawing/2014/main" id="{0879CAA6-1130-4AAC-8395-2E217104123D}"/>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2" name="图片 1" descr="C)VSB(RZ%4S5VNECC{GZ41Y"/>
          <p:cNvPicPr>
            <a:picLocks noChangeAspect="1"/>
          </p:cNvPicPr>
          <p:nvPr/>
        </p:nvPicPr>
        <p:blipFill>
          <a:blip r:embed="rId3"/>
          <a:stretch>
            <a:fillRect/>
          </a:stretch>
        </p:blipFill>
        <p:spPr>
          <a:xfrm>
            <a:off x="1066800" y="1623060"/>
            <a:ext cx="10058400" cy="4774565"/>
          </a:xfrm>
          <a:prstGeom prst="rect">
            <a:avLst/>
          </a:prstGeom>
        </p:spPr>
      </p:pic>
      <p:pic>
        <p:nvPicPr>
          <p:cNvPr id="4" name="图片 3">
            <a:extLst>
              <a:ext uri="{FF2B5EF4-FFF2-40B4-BE49-F238E27FC236}">
                <a16:creationId xmlns:a16="http://schemas.microsoft.com/office/drawing/2014/main" id="{5E101DC0-E5B9-47AA-84B1-5E14154BA72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第一PPT，www.1ppt.com">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2620</Words>
  <Application>Microsoft Office PowerPoint</Application>
  <PresentationFormat>宽屏</PresentationFormat>
  <Paragraphs>212</Paragraphs>
  <Slides>46</Slides>
  <Notes>25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ITC Avant Garde Std Bk</vt:lpstr>
      <vt:lpstr>Microsoft YaHei UI</vt:lpstr>
      <vt:lpstr>DengXian</vt:lpstr>
      <vt:lpstr>DengXian</vt:lpstr>
      <vt:lpstr>DengXian Light</vt:lpstr>
      <vt:lpstr>方正正中黑简体</vt:lpstr>
      <vt:lpstr>华文彩云</vt:lpstr>
      <vt:lpstr>华文新魏</vt:lpstr>
      <vt:lpstr>宋体</vt:lpstr>
      <vt:lpstr>微软雅黑</vt:lpstr>
      <vt:lpstr>Arial</vt:lpstr>
      <vt:lpstr>Calibri</vt:lpstr>
      <vt:lpstr>Franklin Gothic Medium</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hawk oliver</dc:creator>
  <cp:lastModifiedBy>hawk oliver</cp:lastModifiedBy>
  <cp:revision>6</cp:revision>
  <dcterms:created xsi:type="dcterms:W3CDTF">2018-11-04T12:04:01Z</dcterms:created>
  <dcterms:modified xsi:type="dcterms:W3CDTF">2018-11-04T12:17:50Z</dcterms:modified>
</cp:coreProperties>
</file>